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2.xml" ContentType="application/vnd.openxmlformats-officedocument.theme+xml"/>
  <Override PartName="/ppt/theme/theme1.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tags/tag17.xml" ContentType="application/vnd.openxmlformats-officedocument.presentationml.tags+xml"/>
  <Override PartName="/ppt/tags/tag18.xml" ContentType="application/vnd.openxmlformats-officedocument.presentationml.tags+xml"/>
  <Override PartName="/ppt/tags/tag22.xml" ContentType="application/vnd.openxmlformats-officedocument.presentationml.tags+xml"/>
  <Override PartName="/ppt/tags/tag16.xml" ContentType="application/vnd.openxmlformats-officedocument.presentationml.tags+xml"/>
  <Override PartName="/ppt/tags/tag7.xml" ContentType="application/vnd.openxmlformats-officedocument.presentationml.tags+xml"/>
  <Override PartName="/ppt/tags/tag21.xml" ContentType="application/vnd.openxmlformats-officedocument.presentationml.tags+xml"/>
  <Override PartName="/ppt/tags/tag23.xml" ContentType="application/vnd.openxmlformats-officedocument.presentationml.tags+xml"/>
  <Override PartName="/ppt/tags/tag13.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24.xml" ContentType="application/vnd.openxmlformats-officedocument.presentationml.tags+xml"/>
  <Override PartName="/ppt/tags/tag19.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20.xml" ContentType="application/vnd.openxmlformats-officedocument.presentationml.tags+xml"/>
  <Override PartName="/ppt/tags/tag10.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2" r:id="rId1"/>
  </p:sldMasterIdLst>
  <p:notesMasterIdLst>
    <p:notesMasterId r:id="rId26"/>
  </p:notesMasterIdLst>
  <p:sldIdLst>
    <p:sldId id="6609" r:id="rId2"/>
    <p:sldId id="6530" r:id="rId3"/>
    <p:sldId id="7076" r:id="rId4"/>
    <p:sldId id="6110" r:id="rId5"/>
    <p:sldId id="6604" r:id="rId6"/>
    <p:sldId id="6115" r:id="rId7"/>
    <p:sldId id="6606" r:id="rId8"/>
    <p:sldId id="6600" r:id="rId9"/>
    <p:sldId id="6601" r:id="rId10"/>
    <p:sldId id="6602" r:id="rId11"/>
    <p:sldId id="7388" r:id="rId12"/>
    <p:sldId id="6577" r:id="rId13"/>
    <p:sldId id="7093" r:id="rId14"/>
    <p:sldId id="6569" r:id="rId15"/>
    <p:sldId id="6576" r:id="rId16"/>
    <p:sldId id="7062" r:id="rId17"/>
    <p:sldId id="7066" r:id="rId18"/>
    <p:sldId id="7073" r:id="rId19"/>
    <p:sldId id="7089" r:id="rId20"/>
    <p:sldId id="7389" r:id="rId21"/>
    <p:sldId id="7390" r:id="rId22"/>
    <p:sldId id="7068" r:id="rId23"/>
    <p:sldId id="6932" r:id="rId24"/>
    <p:sldId id="66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5BC"/>
    <a:srgbClr val="FFD200"/>
    <a:srgbClr val="0F426B"/>
    <a:srgbClr val="000000"/>
    <a:srgbClr val="F5F4F6"/>
    <a:srgbClr val="FFFFFF"/>
    <a:srgbClr val="F7F7F7"/>
    <a:srgbClr val="F2F2F2"/>
    <a:srgbClr val="5D9DCF"/>
    <a:srgbClr val="FF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5CF581-C369-43E6-950C-43BC46F439BD}" v="112" dt="2024-08-14T20:20:03.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53" autoAdjust="0"/>
    <p:restoredTop sz="77494" autoAdjust="0"/>
  </p:normalViewPr>
  <p:slideViewPr>
    <p:cSldViewPr snapToGrid="0">
      <p:cViewPr varScale="1">
        <p:scale>
          <a:sx n="50" d="100"/>
          <a:sy n="50" d="100"/>
        </p:scale>
        <p:origin x="150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C867CF-CD57-47CE-9641-5C772FA0193A}"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B43F4-6E62-4198-8FD2-190E90F5EE09}" type="slidenum">
              <a:rPr lang="en-US" smtClean="0"/>
              <a:t>‹#›</a:t>
            </a:fld>
            <a:endParaRPr lang="en-US"/>
          </a:p>
        </p:txBody>
      </p:sp>
    </p:spTree>
    <p:extLst>
      <p:ext uri="{BB962C8B-B14F-4D97-AF65-F5344CB8AC3E}">
        <p14:creationId xmlns:p14="http://schemas.microsoft.com/office/powerpoint/2010/main" val="1127539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give you an overview of the Mechanical Licensing Collective – otherwise known as The MLC</a:t>
            </a:r>
          </a:p>
          <a:p>
            <a:endParaRPr lang="en-US" dirty="0"/>
          </a:p>
          <a:p>
            <a:r>
              <a:rPr lang="en-US" dirty="0"/>
              <a:t>[Do not read this note aloud]</a:t>
            </a:r>
          </a:p>
          <a:p>
            <a:r>
              <a:rPr lang="en-US" dirty="0"/>
              <a:t>The copyright in this presentation is owned by The MLC and is made available to educators who have specifically requested access to The MLC’s Educator Toolkit, to use in their classes and for presentations about The MLC made to their campus community. This PowerPoint file may NOT be shared with students or posted on a Learning Management System. </a:t>
            </a:r>
          </a:p>
        </p:txBody>
      </p:sp>
      <p:sp>
        <p:nvSpPr>
          <p:cNvPr id="4" name="Slide Number Placeholder 3"/>
          <p:cNvSpPr>
            <a:spLocks noGrp="1"/>
          </p:cNvSpPr>
          <p:nvPr>
            <p:ph type="sldNum" sz="quarter" idx="5"/>
          </p:nvPr>
        </p:nvSpPr>
        <p:spPr/>
        <p:txBody>
          <a:bodyPr/>
          <a:lstStyle/>
          <a:p>
            <a:fld id="{2EDB43F4-6E62-4198-8FD2-190E90F5EE09}" type="slidenum">
              <a:rPr lang="en-US" smtClean="0"/>
              <a:t>1</a:t>
            </a:fld>
            <a:endParaRPr lang="en-US"/>
          </a:p>
        </p:txBody>
      </p:sp>
    </p:spTree>
    <p:extLst>
      <p:ext uri="{BB962C8B-B14F-4D97-AF65-F5344CB8AC3E}">
        <p14:creationId xmlns:p14="http://schemas.microsoft.com/office/powerpoint/2010/main" val="2209078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the MMA, the mechanical licensing activities of digital services providers changed. </a:t>
            </a:r>
          </a:p>
          <a:p>
            <a:pPr marL="171450" indent="-171450">
              <a:buFont typeface="Arial" panose="020B0604020202020204" pitchFamily="34" charset="0"/>
              <a:buChar char="•"/>
            </a:pPr>
            <a:r>
              <a:rPr lang="en-US" dirty="0"/>
              <a:t>Now those providers only need to obtain one license, the blanket license, and not a license for each individual work, although the voluntary license is still an option.</a:t>
            </a:r>
          </a:p>
          <a:p>
            <a:pPr marL="171450" indent="-171450">
              <a:buFont typeface="Arial" panose="020B0604020202020204" pitchFamily="34" charset="0"/>
              <a:buChar char="•"/>
            </a:pPr>
            <a:r>
              <a:rPr lang="en-US" dirty="0"/>
              <a:t>The eligibility was also expanded so that the compulsory license is available even if the work has never been reproduced and distributed before. The record company continues to have a responsibility to secure a voluntary mechanical license granting it permission for the first use of a musical work in a sound recording in phonorecords, (that has not changed), but once that happens and the record company gives the DSP permission to reproduce and distribute its sound recording, then the work is eligible for the DSP to distribute pursuant to the blanket compulsory license even if the work had never been distributed previously. </a:t>
            </a:r>
          </a:p>
          <a:p>
            <a:endParaRPr lang="en-US" dirty="0"/>
          </a:p>
        </p:txBody>
      </p:sp>
      <p:sp>
        <p:nvSpPr>
          <p:cNvPr id="4" name="Slide Number Placeholder 3"/>
          <p:cNvSpPr>
            <a:spLocks noGrp="1"/>
          </p:cNvSpPr>
          <p:nvPr>
            <p:ph type="sldNum" sz="quarter" idx="5"/>
          </p:nvPr>
        </p:nvSpPr>
        <p:spPr/>
        <p:txBody>
          <a:bodyPr/>
          <a:lstStyle/>
          <a:p>
            <a:fld id="{BA48A096-7535-3847-840A-CE313A82C0BC}" type="slidenum">
              <a:rPr lang="en-US" smtClean="0"/>
              <a:t>10</a:t>
            </a:fld>
            <a:endParaRPr lang="en-US"/>
          </a:p>
        </p:txBody>
      </p:sp>
    </p:spTree>
    <p:extLst>
      <p:ext uri="{BB962C8B-B14F-4D97-AF65-F5344CB8AC3E}">
        <p14:creationId xmlns:p14="http://schemas.microsoft.com/office/powerpoint/2010/main" val="81988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let’s do a recap on some mechanical licensing terminology that we have introduced</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first is the First Mechanical Use, or First use for short</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the first time a musical work is incorporated into a sound recording.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the sound recording is distributed to the public, for their private use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an audio-only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phonorecord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(such as a vinyl record or CD), or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digital phonorecord delivery such as an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interactive stream, permanent or limited download.</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Second or later Mechanical Use is the second time or later this happens. This can happen in two ways.</a:t>
            </a: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way is with a cover sound recording. For example, The Beatles recording of Yesterday by John Lennon and Paul McCartney was a first use. The recordings of Yesterday by Aretha Franklin, Elvis Presley, Frank Sinatra and many others are cover recordings.</a:t>
            </a: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other way is when a different format or product configuration is released after the first use. For example, if the first use of Yesterday by the Beatles was released on vinyl, and then later released on tape, CD, permanent download and as an interactive stream, those later uses are also considered second or later mechanical uses because they came later in time in a different format.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Compulsory Mechanical License is created by section 115 of the U.S. Copyright law. </a:t>
            </a: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is granted by the law instead of negotiated between the parties.</a:t>
            </a: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law and related regulations set the eligibility requirements and rules that must be followed. Whether a use is a first use or a second or later use is a factor to consider. </a:t>
            </a: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rules are different for record labels and digital services</a:t>
            </a: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statutory royalty rates are set by the Copyright Royalty Board and published in the code of federal regulations.</a:t>
            </a: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a compulsory license, the statutory royalty rates must be used.</a:t>
            </a:r>
          </a:p>
        </p:txBody>
      </p:sp>
      <p:sp>
        <p:nvSpPr>
          <p:cNvPr id="4" name="Slide Number Placeholder 3"/>
          <p:cNvSpPr>
            <a:spLocks noGrp="1"/>
          </p:cNvSpPr>
          <p:nvPr>
            <p:ph type="sldNum" sz="quarter" idx="5"/>
          </p:nvPr>
        </p:nvSpPr>
        <p:spPr/>
        <p:txBody>
          <a:bodyPr/>
          <a:lstStyle/>
          <a:p>
            <a:fld id="{2EDB43F4-6E62-4198-8FD2-190E90F5EE09}" type="slidenum">
              <a:rPr lang="en-US" smtClean="0"/>
              <a:t>11</a:t>
            </a:fld>
            <a:endParaRPr lang="en-US"/>
          </a:p>
        </p:txBody>
      </p:sp>
    </p:spTree>
    <p:extLst>
      <p:ext uri="{BB962C8B-B14F-4D97-AF65-F5344CB8AC3E}">
        <p14:creationId xmlns:p14="http://schemas.microsoft.com/office/powerpoint/2010/main" val="3800141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talk about the new blanket license.</a:t>
            </a:r>
          </a:p>
          <a:p>
            <a:pPr marL="171450" indent="-171450">
              <a:buFont typeface="Arial" panose="020B0604020202020204" pitchFamily="34" charset="0"/>
              <a:buChar char="•"/>
            </a:pPr>
            <a:r>
              <a:rPr lang="en-US" dirty="0"/>
              <a:t>The new license only grants permission for audio-only digital mechanical uses of musical works in the United States</a:t>
            </a:r>
          </a:p>
          <a:p>
            <a:pPr marL="171450" indent="-171450">
              <a:buFont typeface="Arial" panose="020B0604020202020204" pitchFamily="34" charset="0"/>
              <a:buChar char="•"/>
            </a:pPr>
            <a:r>
              <a:rPr lang="en-US" dirty="0"/>
              <a:t>That includes interactive streams, limited downloads, and permanent downloads</a:t>
            </a:r>
          </a:p>
          <a:p>
            <a:pPr marL="171450" indent="-171450">
              <a:buFont typeface="Arial" panose="020B0604020202020204" pitchFamily="34" charset="0"/>
              <a:buChar char="•"/>
            </a:pPr>
            <a:r>
              <a:rPr lang="en-US" dirty="0"/>
              <a:t>And only applies to DSPs operating in the U.S.</a:t>
            </a:r>
          </a:p>
          <a:p>
            <a:pPr marL="171450" indent="-171450">
              <a:buFont typeface="Arial" panose="020B0604020202020204" pitchFamily="34" charset="0"/>
              <a:buChar char="•"/>
            </a:pPr>
            <a:r>
              <a:rPr lang="en-US" dirty="0"/>
              <a:t>The license does not apply to mechanicals for physical products such as CDs and vinyl, video streams or downloads, public performance of musical works, the use of lyrics, or non-interactive streams. It also does not apply to uses outside of the U.S.</a:t>
            </a:r>
          </a:p>
        </p:txBody>
      </p:sp>
      <p:sp>
        <p:nvSpPr>
          <p:cNvPr id="4" name="Slide Number Placeholder 3"/>
          <p:cNvSpPr>
            <a:spLocks noGrp="1"/>
          </p:cNvSpPr>
          <p:nvPr>
            <p:ph type="sldNum" sz="quarter" idx="5"/>
          </p:nvPr>
        </p:nvSpPr>
        <p:spPr/>
        <p:txBody>
          <a:bodyPr/>
          <a:lstStyle/>
          <a:p>
            <a:fld id="{2EDB43F4-6E62-4198-8FD2-190E90F5EE09}" type="slidenum">
              <a:rPr lang="en-US" smtClean="0"/>
              <a:t>12</a:t>
            </a:fld>
            <a:endParaRPr lang="en-US"/>
          </a:p>
        </p:txBody>
      </p:sp>
    </p:spTree>
    <p:extLst>
      <p:ext uri="{BB962C8B-B14F-4D97-AF65-F5344CB8AC3E}">
        <p14:creationId xmlns:p14="http://schemas.microsoft.com/office/powerpoint/2010/main" val="3711394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a:p>
            <a:r>
              <a:rPr lang="en-US" dirty="0"/>
              <a:t>Note the process is different for the first use from the second or later mechanical use.</a:t>
            </a:r>
          </a:p>
          <a:p>
            <a:r>
              <a:rPr lang="en-US" i="1" dirty="0"/>
              <a:t>[Educator Note: this slide is complicated to explain and you should watch the presentation on it in the video in the Educator Toolkit before attempting to present it yourself. In the video, this slide is discussed at 14:36]</a:t>
            </a:r>
          </a:p>
          <a:p>
            <a:endParaRPr lang="en-US" dirty="0"/>
          </a:p>
        </p:txBody>
      </p:sp>
      <p:sp>
        <p:nvSpPr>
          <p:cNvPr id="4" name="Slide Number Placeholder 3"/>
          <p:cNvSpPr>
            <a:spLocks noGrp="1"/>
          </p:cNvSpPr>
          <p:nvPr>
            <p:ph type="sldNum" sz="quarter" idx="5"/>
          </p:nvPr>
        </p:nvSpPr>
        <p:spPr/>
        <p:txBody>
          <a:bodyPr/>
          <a:lstStyle/>
          <a:p>
            <a:fld id="{2EDB43F4-6E62-4198-8FD2-190E90F5EE09}" type="slidenum">
              <a:rPr lang="en-US" smtClean="0"/>
              <a:t>13</a:t>
            </a:fld>
            <a:endParaRPr lang="en-US"/>
          </a:p>
        </p:txBody>
      </p:sp>
    </p:spTree>
    <p:extLst>
      <p:ext uri="{BB962C8B-B14F-4D97-AF65-F5344CB8AC3E}">
        <p14:creationId xmlns:p14="http://schemas.microsoft.com/office/powerpoint/2010/main" val="2815582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order to understand what the MLC does, it can be helpful to see where it fits in the digital music royalties landscape. </a:t>
            </a:r>
          </a:p>
          <a:p>
            <a:pPr marL="171450" indent="-171450">
              <a:buFont typeface="Arial" panose="020B0604020202020204" pitchFamily="34" charset="0"/>
              <a:buChar char="•"/>
            </a:pPr>
            <a:r>
              <a:rPr lang="en-US" dirty="0"/>
              <a:t>This diagram is on the MLC website under the Resources section. It shows the 4 ways that money flows related to audio-only digital uses of music in the U.S. It does not include information about how money flows for video uses or uses outside of the U.S. </a:t>
            </a:r>
          </a:p>
          <a:p>
            <a:pPr marL="171450" indent="-171450">
              <a:buFont typeface="Arial" panose="020B0604020202020204" pitchFamily="34" charset="0"/>
              <a:buChar char="•"/>
            </a:pPr>
            <a:r>
              <a:rPr lang="en-US" dirty="0"/>
              <a:t>The first thing to look at is the Legend at the top right. It lists the different digital uses and then indicates which of the four pathways, each representing a type of royalties, are generated by that use. Note the colors and numbers, 1-4.</a:t>
            </a:r>
          </a:p>
          <a:p>
            <a:pPr marL="171450" indent="-171450">
              <a:buFont typeface="Arial" panose="020B0604020202020204" pitchFamily="34" charset="0"/>
              <a:buChar char="•"/>
            </a:pPr>
            <a:r>
              <a:rPr lang="en-US" dirty="0"/>
              <a:t>For example, for an interactive stream, there are three types of royalties created, involving column 1, 2, and 3. An interactive stream generates a mechanical royalty and a public performance royalty, as well as revenue for the sound recording rightsholders.</a:t>
            </a:r>
          </a:p>
          <a:p>
            <a:pPr marL="171450" indent="-171450">
              <a:buFont typeface="Arial" panose="020B0604020202020204" pitchFamily="34" charset="0"/>
              <a:buChar char="•"/>
            </a:pPr>
            <a:r>
              <a:rPr lang="en-US" dirty="0"/>
              <a:t>The left side of the screen describes royalty pathways related to use of musical works, and the right side royalty pathways related to the use of sound recordings</a:t>
            </a:r>
          </a:p>
          <a:p>
            <a:pPr marL="171450" indent="-171450">
              <a:buFont typeface="Arial" panose="020B0604020202020204" pitchFamily="34" charset="0"/>
              <a:buChar char="•"/>
            </a:pPr>
            <a:r>
              <a:rPr lang="en-US" dirty="0"/>
              <a:t>Pathway #1 is for public performance of musical works, and that is where you find PROs listed (performing rights organizations)</a:t>
            </a:r>
          </a:p>
          <a:p>
            <a:pPr marL="171450" indent="-171450">
              <a:buFont typeface="Arial" panose="020B0604020202020204" pitchFamily="34" charset="0"/>
              <a:buChar char="•"/>
            </a:pPr>
            <a:r>
              <a:rPr lang="en-US" dirty="0"/>
              <a:t>Pathway #2 is for the reproduction and distribution of musical works in recordings (in other words, mechanicals), and that is where you find the MLC</a:t>
            </a:r>
          </a:p>
          <a:p>
            <a:pPr marL="171450" indent="-171450">
              <a:buFont typeface="Arial" panose="020B0604020202020204" pitchFamily="34" charset="0"/>
              <a:buChar char="•"/>
            </a:pPr>
            <a:r>
              <a:rPr lang="en-US" dirty="0"/>
              <a:t>Pathway #3, is for the reproduction and distribution of sound recordings, and that is where you find record distributors and aggregators and record labels listed</a:t>
            </a:r>
          </a:p>
          <a:p>
            <a:pPr marL="171450" indent="-171450">
              <a:buFont typeface="Arial" panose="020B0604020202020204" pitchFamily="34" charset="0"/>
              <a:buChar char="•"/>
            </a:pPr>
            <a:r>
              <a:rPr lang="en-US" dirty="0"/>
              <a:t>Pathway #4, is for the digital public performance of sound recordings, and this is where you find SoundExchange listed.</a:t>
            </a:r>
          </a:p>
          <a:p>
            <a:pPr marL="171450" indent="-171450">
              <a:buFont typeface="Arial" panose="020B0604020202020204" pitchFamily="34" charset="0"/>
              <a:buChar char="•"/>
            </a:pPr>
            <a:r>
              <a:rPr lang="en-US" dirty="0"/>
              <a:t>A key take away from this slide is that The MLC is not replacing the parties in the other royalty pathways. It is an addition to the landscape, not replacing other organizations.</a:t>
            </a:r>
          </a:p>
          <a:p>
            <a:pPr marL="171450" indent="-171450">
              <a:buFont typeface="Arial" panose="020B0604020202020204" pitchFamily="34" charset="0"/>
              <a:buChar char="•"/>
            </a:pPr>
            <a:r>
              <a:rPr lang="en-US" dirty="0"/>
              <a:t>In the #2 mechanicals pathway, what is displayed is the blanket license path. There also exists a voluntary license path – copyright owners and administrators can still enter into direct voluntary licenses with DSPs and they can decide between them who will administer the license, and may use third party administrators like HFA and Music Reports to assist. Downloads can flow through The MLC, or continue to be handled as pass-through licenses where the record company secures the license and passes it through to the DSP.</a:t>
            </a:r>
          </a:p>
          <a:p>
            <a:pPr marL="171450" indent="-171450">
              <a:buFont typeface="Arial" panose="020B0604020202020204" pitchFamily="34" charset="0"/>
              <a:buChar char="•"/>
            </a:pPr>
            <a:r>
              <a:rPr lang="en-US" dirty="0"/>
              <a:t>Please consider spending more time on this image on The MLC’s website if you want to understand this in more detail.</a:t>
            </a:r>
          </a:p>
        </p:txBody>
      </p:sp>
      <p:sp>
        <p:nvSpPr>
          <p:cNvPr id="4" name="Slide Number Placeholder 3"/>
          <p:cNvSpPr>
            <a:spLocks noGrp="1"/>
          </p:cNvSpPr>
          <p:nvPr>
            <p:ph type="sldNum" sz="quarter" idx="5"/>
          </p:nvPr>
        </p:nvSpPr>
        <p:spPr/>
        <p:txBody>
          <a:bodyPr/>
          <a:lstStyle/>
          <a:p>
            <a:fld id="{2EDB43F4-6E62-4198-8FD2-190E90F5EE09}" type="slidenum">
              <a:rPr lang="en-US" smtClean="0"/>
              <a:t>14</a:t>
            </a:fld>
            <a:endParaRPr lang="en-US"/>
          </a:p>
        </p:txBody>
      </p:sp>
    </p:spTree>
    <p:extLst>
      <p:ext uri="{BB962C8B-B14F-4D97-AF65-F5344CB8AC3E}">
        <p14:creationId xmlns:p14="http://schemas.microsoft.com/office/powerpoint/2010/main" val="2811763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of understanding the scope is to review what The MLC does and does not do. We often discuss this so that rightsholders understand there are other sources of revenue they may be entitled to, and they need to solve for how they will collect that revenue</a:t>
            </a:r>
          </a:p>
          <a:p>
            <a:endParaRPr lang="en-US" dirty="0"/>
          </a:p>
          <a:p>
            <a:r>
              <a:rPr lang="en-US" sz="1100" dirty="0"/>
              <a:t>[</a:t>
            </a:r>
            <a:r>
              <a:rPr lang="en-US" dirty="0"/>
              <a:t>Read the slide text]</a:t>
            </a:r>
          </a:p>
        </p:txBody>
      </p:sp>
      <p:sp>
        <p:nvSpPr>
          <p:cNvPr id="4" name="Slide Number Placeholder 3"/>
          <p:cNvSpPr>
            <a:spLocks noGrp="1"/>
          </p:cNvSpPr>
          <p:nvPr>
            <p:ph type="sldNum" sz="quarter" idx="5"/>
          </p:nvPr>
        </p:nvSpPr>
        <p:spPr/>
        <p:txBody>
          <a:bodyPr/>
          <a:lstStyle/>
          <a:p>
            <a:fld id="{2EDB43F4-6E62-4198-8FD2-190E90F5EE09}" type="slidenum">
              <a:rPr lang="en-US" smtClean="0"/>
              <a:t>15</a:t>
            </a:fld>
            <a:endParaRPr lang="en-US"/>
          </a:p>
        </p:txBody>
      </p:sp>
    </p:spTree>
    <p:extLst>
      <p:ext uri="{BB962C8B-B14F-4D97-AF65-F5344CB8AC3E}">
        <p14:creationId xmlns:p14="http://schemas.microsoft.com/office/powerpoint/2010/main" val="374893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Who need to Connect to Collect with The MLC?</a:t>
            </a:r>
            <a:br>
              <a:rPr lang="en-US" dirty="0"/>
            </a:br>
            <a:r>
              <a:rPr lang="en-US" dirty="0"/>
              <a:t>That is The MLC’s catch phrase that means become a Member</a:t>
            </a:r>
          </a:p>
          <a:p>
            <a:pPr marL="171450" indent="-171450">
              <a:buFont typeface="Arial" panose="020B0604020202020204" pitchFamily="34" charset="0"/>
              <a:buChar char="•"/>
            </a:pPr>
            <a:r>
              <a:rPr lang="en-US" dirty="0"/>
              <a:t>The answer to that is the party who administers the publishing for the song in the United States</a:t>
            </a:r>
          </a:p>
          <a:p>
            <a:pPr marL="171450" indent="-171450">
              <a:buFont typeface="Arial" panose="020B0604020202020204" pitchFamily="34" charset="0"/>
              <a:buChar char="•"/>
            </a:pPr>
            <a:r>
              <a:rPr lang="en-US" dirty="0"/>
              <a:t>There are no separate writer shares and publisher shares with The MLC or when you are talking about mechanical royalties</a:t>
            </a:r>
          </a:p>
          <a:p>
            <a:pPr marL="171450" indent="-171450">
              <a:buFont typeface="Arial" panose="020B0604020202020204" pitchFamily="34" charset="0"/>
              <a:buChar char="•"/>
            </a:pPr>
            <a:r>
              <a:rPr lang="en-US" dirty="0"/>
              <a:t>It does not work the same way as it does for a performing rights organization that has a separate writer share and publisher share</a:t>
            </a:r>
          </a:p>
          <a:p>
            <a:endParaRPr lang="en-US" dirty="0"/>
          </a:p>
        </p:txBody>
      </p:sp>
      <p:sp>
        <p:nvSpPr>
          <p:cNvPr id="4" name="Slide Number Placeholder 3"/>
          <p:cNvSpPr>
            <a:spLocks noGrp="1"/>
          </p:cNvSpPr>
          <p:nvPr>
            <p:ph type="sldNum" sz="quarter" idx="5"/>
          </p:nvPr>
        </p:nvSpPr>
        <p:spPr/>
        <p:txBody>
          <a:bodyPr/>
          <a:lstStyle/>
          <a:p>
            <a:fld id="{2EDB43F4-6E62-4198-8FD2-190E90F5EE09}" type="slidenum">
              <a:rPr lang="en-US" smtClean="0"/>
              <a:t>16</a:t>
            </a:fld>
            <a:endParaRPr lang="en-US"/>
          </a:p>
        </p:txBody>
      </p:sp>
    </p:spTree>
    <p:extLst>
      <p:ext uri="{BB962C8B-B14F-4D97-AF65-F5344CB8AC3E}">
        <p14:creationId xmlns:p14="http://schemas.microsoft.com/office/powerpoint/2010/main" val="832379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do we know who is administering the publishing?</a:t>
            </a:r>
          </a:p>
          <a:p>
            <a:pPr marL="171450" indent="-171450">
              <a:buFont typeface="Arial" panose="020B0604020202020204" pitchFamily="34" charset="0"/>
              <a:buChar char="•"/>
            </a:pPr>
            <a:r>
              <a:rPr lang="en-US" dirty="0"/>
              <a:t>First it can be helpful to understand that publishing activities generally fall into two categories </a:t>
            </a:r>
          </a:p>
          <a:p>
            <a:pPr marL="171450" indent="-171450">
              <a:buFont typeface="Arial" panose="020B0604020202020204" pitchFamily="34" charset="0"/>
              <a:buChar char="•"/>
            </a:pPr>
            <a:r>
              <a:rPr lang="en-US" dirty="0"/>
              <a:t>The first are creative publishing activities. These involve:</a:t>
            </a:r>
          </a:p>
          <a:p>
            <a:pPr marL="628650" lvl="1" indent="-171450">
              <a:buFont typeface="Arial" panose="020B0604020202020204" pitchFamily="34" charset="0"/>
              <a:buChar char="•"/>
            </a:pPr>
            <a:r>
              <a:rPr lang="en-US" sz="1200" dirty="0">
                <a:latin typeface="Avenir Next LT Pro" panose="020B0504020202020204" pitchFamily="34" charset="0"/>
              </a:rPr>
              <a:t>Cultivating the songwriter’s creativity (writing camps, co-writes</a:t>
            </a:r>
          </a:p>
          <a:p>
            <a:pPr marL="628650" lvl="1" indent="-171450">
              <a:buFont typeface="Arial" panose="020B0604020202020204" pitchFamily="34" charset="0"/>
              <a:buChar char="•"/>
            </a:pPr>
            <a:r>
              <a:rPr lang="en-US" sz="1200" dirty="0">
                <a:latin typeface="Avenir Next LT Pro" panose="020B0504020202020204" pitchFamily="34" charset="0"/>
              </a:rPr>
              <a:t>And pitching and licensing songs to music supervisors and recording artists</a:t>
            </a:r>
          </a:p>
          <a:p>
            <a:pPr marL="171450" indent="-171450">
              <a:buFont typeface="Arial" panose="020B0604020202020204" pitchFamily="34" charset="0"/>
              <a:buChar char="•"/>
            </a:pPr>
            <a:r>
              <a:rPr lang="en-US" dirty="0"/>
              <a:t>The second are administrative publishing activities</a:t>
            </a:r>
          </a:p>
          <a:p>
            <a:pPr marL="628650" lvl="1" indent="-171450">
              <a:buFont typeface="Arial" panose="020B0604020202020204" pitchFamily="34" charset="0"/>
              <a:buChar char="•"/>
            </a:pPr>
            <a:r>
              <a:rPr lang="en-US" sz="1200" dirty="0">
                <a:latin typeface="Avenir Next LT Pro" panose="020B0504020202020204" pitchFamily="34" charset="0"/>
              </a:rPr>
              <a:t>Registering songs with PRO</a:t>
            </a:r>
          </a:p>
          <a:p>
            <a:pPr marL="628650" lvl="1" indent="-171450">
              <a:buFont typeface="Arial" panose="020B0604020202020204" pitchFamily="34" charset="0"/>
              <a:buChar char="•"/>
            </a:pPr>
            <a:r>
              <a:rPr lang="en-US" sz="1200" b="0" dirty="0">
                <a:solidFill>
                  <a:srgbClr val="1B75BC"/>
                </a:solidFill>
                <a:latin typeface="Avenir Next LT Pro" panose="020B0504020202020204" pitchFamily="34" charset="0"/>
              </a:rPr>
              <a:t>Registering songs with The MLC</a:t>
            </a:r>
          </a:p>
          <a:p>
            <a:pPr marL="628650" lvl="1" indent="-171450">
              <a:buFont typeface="Arial" panose="020B0604020202020204" pitchFamily="34" charset="0"/>
              <a:buChar char="•"/>
            </a:pPr>
            <a:r>
              <a:rPr lang="en-US" sz="1200" b="0" dirty="0">
                <a:solidFill>
                  <a:srgbClr val="1B75BC"/>
                </a:solidFill>
                <a:latin typeface="Avenir Next LT Pro" panose="020B0504020202020204" pitchFamily="34" charset="0"/>
              </a:rPr>
              <a:t>Tracking and collecting royalties</a:t>
            </a:r>
          </a:p>
          <a:p>
            <a:pPr marL="628650" lvl="1" indent="-171450">
              <a:buFont typeface="Arial" panose="020B0604020202020204" pitchFamily="34" charset="0"/>
              <a:buChar char="•"/>
            </a:pPr>
            <a:r>
              <a:rPr lang="en-US" sz="1200" dirty="0">
                <a:latin typeface="Avenir Next LT Pro" panose="020B0504020202020204" pitchFamily="34" charset="0"/>
              </a:rPr>
              <a:t>Registering songs with the U.S. Copyright Office</a:t>
            </a:r>
          </a:p>
          <a:p>
            <a:pPr marL="171450" indent="-171450">
              <a:buFont typeface="Arial" panose="020B0604020202020204" pitchFamily="34" charset="0"/>
              <a:buChar char="•"/>
            </a:pPr>
            <a:r>
              <a:rPr lang="en-US" dirty="0"/>
              <a:t>So imagine a scenario where we are talking about a songwriter, publisher, or publishing administrator based in the U.S.</a:t>
            </a:r>
          </a:p>
          <a:p>
            <a:pPr marL="171450" indent="-171450">
              <a:buFont typeface="Arial" panose="020B0604020202020204" pitchFamily="34" charset="0"/>
              <a:buChar char="•"/>
            </a:pPr>
            <a:r>
              <a:rPr lang="en-US" dirty="0"/>
              <a:t>This is a song level analysis – we have to analyze this for each song and ask the question, who is administering the publishing for the song?</a:t>
            </a:r>
          </a:p>
          <a:p>
            <a:pPr marL="171450" indent="-171450">
              <a:buFont typeface="Arial" panose="020B0604020202020204" pitchFamily="34" charset="0"/>
              <a:buChar char="•"/>
            </a:pPr>
            <a:r>
              <a:rPr lang="en-US" dirty="0"/>
              <a:t>If we have a self-administered songwriter, they are handling all of the creative activities on their own, and all of the publishing activities on their own. This is what it means to be self-administered or self-published. They are administering the publishing for the song.</a:t>
            </a:r>
          </a:p>
          <a:p>
            <a:pPr marL="171450" indent="-171450">
              <a:buFont typeface="Arial" panose="020B0604020202020204" pitchFamily="34" charset="0"/>
              <a:buChar char="•"/>
            </a:pPr>
            <a:r>
              <a:rPr lang="en-US" dirty="0"/>
              <a:t>If we have songwriter who is handling the creative activities on their own, but has done a deal with or signed up with a publishing administrator, then the publishing administrator is administering the publishing for the song.</a:t>
            </a:r>
          </a:p>
          <a:p>
            <a:pPr marL="171450" indent="-171450">
              <a:buFont typeface="Arial" panose="020B0604020202020204" pitchFamily="34" charset="0"/>
              <a:buChar char="•"/>
            </a:pPr>
            <a:r>
              <a:rPr lang="en-US" dirty="0"/>
              <a:t>If we have a songwriter who has a publisher handling the creative activities and the administrative activities, then the publisher is administering the publishing for the song.</a:t>
            </a:r>
          </a:p>
          <a:p>
            <a:pPr marL="171450" indent="-171450">
              <a:buFont typeface="Arial" panose="020B0604020202020204" pitchFamily="34" charset="0"/>
              <a:buChar char="•"/>
            </a:pPr>
            <a:r>
              <a:rPr lang="en-US" dirty="0"/>
              <a:t>For each of these scenarios, for a given song, it is the parties circled in yellow who are administering the publishing for the song, and need to become a Member of The MLC.</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DBC2396-BD7D-C14B-B049-05CFBF05B02F}" type="slidenum">
              <a:rPr lang="en-US" smtClean="0"/>
              <a:t>17</a:t>
            </a:fld>
            <a:endParaRPr lang="en-US"/>
          </a:p>
        </p:txBody>
      </p:sp>
    </p:spTree>
    <p:extLst>
      <p:ext uri="{BB962C8B-B14F-4D97-AF65-F5344CB8AC3E}">
        <p14:creationId xmlns:p14="http://schemas.microsoft.com/office/powerpoint/2010/main" val="1046471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is very easy to become a member. There is a Connect to Collect button at the top right on our website where the process is kicked off. </a:t>
            </a:r>
          </a:p>
          <a:p>
            <a:pPr marL="171450" indent="-171450">
              <a:buFont typeface="Arial" panose="020B0604020202020204" pitchFamily="34" charset="0"/>
              <a:buChar char="•"/>
            </a:pPr>
            <a:r>
              <a:rPr lang="en-US" dirty="0"/>
              <a:t>Membership is free, and in fact The MLC does not take an administrative fee out of the royalties we collect to pay for our operating expenses. The copyright law requires the digital music services to pay for the cost of operating the MLC.</a:t>
            </a:r>
          </a:p>
          <a:p>
            <a:pPr marL="171450" indent="-171450">
              <a:buFont typeface="Arial" panose="020B0604020202020204" pitchFamily="34" charset="0"/>
              <a:buChar char="•"/>
            </a:pPr>
            <a:r>
              <a:rPr lang="en-US" dirty="0"/>
              <a:t>That means that the MLC can distribute 100% of the royalties it receives to its Members.</a:t>
            </a:r>
          </a:p>
          <a:p>
            <a:endParaRPr lang="en-US" dirty="0"/>
          </a:p>
        </p:txBody>
      </p:sp>
      <p:sp>
        <p:nvSpPr>
          <p:cNvPr id="4" name="Slide Number Placeholder 3"/>
          <p:cNvSpPr>
            <a:spLocks noGrp="1"/>
          </p:cNvSpPr>
          <p:nvPr>
            <p:ph type="sldNum" sz="quarter" idx="5"/>
          </p:nvPr>
        </p:nvSpPr>
        <p:spPr/>
        <p:txBody>
          <a:bodyPr/>
          <a:lstStyle/>
          <a:p>
            <a:fld id="{2EDB43F4-6E62-4198-8FD2-190E90F5EE09}" type="slidenum">
              <a:rPr lang="en-US" smtClean="0"/>
              <a:t>18</a:t>
            </a:fld>
            <a:endParaRPr lang="en-US"/>
          </a:p>
        </p:txBody>
      </p:sp>
    </p:spTree>
    <p:extLst>
      <p:ext uri="{BB962C8B-B14F-4D97-AF65-F5344CB8AC3E}">
        <p14:creationId xmlns:p14="http://schemas.microsoft.com/office/powerpoint/2010/main" val="4284147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becoming a Member of The MLC, there are several other important steps for Members to complete</a:t>
            </a:r>
          </a:p>
          <a:p>
            <a:pPr marL="171450" indent="-171450">
              <a:buFont typeface="Arial" panose="020B0604020202020204" pitchFamily="34" charset="0"/>
              <a:buChar char="•"/>
            </a:pPr>
            <a:r>
              <a:rPr lang="en-US" dirty="0"/>
              <a:t>Play Your Part is our catch phrase for this activity.</a:t>
            </a:r>
          </a:p>
          <a:p>
            <a:pPr marL="171450" indent="-171450">
              <a:buFont typeface="Arial" panose="020B0604020202020204" pitchFamily="34" charset="0"/>
              <a:buChar char="•"/>
            </a:pPr>
            <a:r>
              <a:rPr lang="en-US" dirty="0"/>
              <a:t>Members need to set up their banking details so that we can pay them electronically</a:t>
            </a:r>
          </a:p>
          <a:p>
            <a:pPr marL="171450" indent="-171450">
              <a:buFont typeface="Arial" panose="020B0604020202020204" pitchFamily="34" charset="0"/>
              <a:buChar char="•"/>
            </a:pPr>
            <a:r>
              <a:rPr lang="en-US" dirty="0"/>
              <a:t>Members need to register their claims to the musical works they administer. There are a variety of tools we have available to help with this.</a:t>
            </a:r>
          </a:p>
          <a:p>
            <a:pPr marL="171450" indent="-171450">
              <a:buFont typeface="Arial" panose="020B0604020202020204" pitchFamily="34" charset="0"/>
              <a:buChar char="•"/>
            </a:pPr>
            <a:r>
              <a:rPr lang="en-US" dirty="0"/>
              <a:t>Members also have the opportunity to search sound recording usage data reported to The MLC by the digital services to recommend matches of the sound recordings to their works.</a:t>
            </a:r>
          </a:p>
          <a:p>
            <a:pPr marL="171450" indent="-171450">
              <a:buFont typeface="Arial" panose="020B0604020202020204" pitchFamily="34" charset="0"/>
              <a:buChar char="•"/>
            </a:pPr>
            <a:r>
              <a:rPr lang="en-US" dirty="0"/>
              <a:t>Members are encouraged to review their royalty statements and related payments to make sure nothing is missing</a:t>
            </a:r>
          </a:p>
          <a:p>
            <a:endParaRPr lang="en-US" dirty="0"/>
          </a:p>
        </p:txBody>
      </p:sp>
      <p:sp>
        <p:nvSpPr>
          <p:cNvPr id="4" name="Slide Number Placeholder 3"/>
          <p:cNvSpPr>
            <a:spLocks noGrp="1"/>
          </p:cNvSpPr>
          <p:nvPr>
            <p:ph type="sldNum" sz="quarter" idx="5"/>
          </p:nvPr>
        </p:nvSpPr>
        <p:spPr/>
        <p:txBody>
          <a:bodyPr/>
          <a:lstStyle/>
          <a:p>
            <a:fld id="{2EDB43F4-6E62-4198-8FD2-190E90F5EE09}" type="slidenum">
              <a:rPr lang="en-US" smtClean="0"/>
              <a:t>19</a:t>
            </a:fld>
            <a:endParaRPr lang="en-US"/>
          </a:p>
        </p:txBody>
      </p:sp>
    </p:spTree>
    <p:extLst>
      <p:ext uri="{BB962C8B-B14F-4D97-AF65-F5344CB8AC3E}">
        <p14:creationId xmlns:p14="http://schemas.microsoft.com/office/powerpoint/2010/main" val="22582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[Read the slide]</a:t>
            </a:r>
          </a:p>
        </p:txBody>
      </p:sp>
      <p:sp>
        <p:nvSpPr>
          <p:cNvPr id="4" name="Slide Number Placeholder 3"/>
          <p:cNvSpPr>
            <a:spLocks noGrp="1"/>
          </p:cNvSpPr>
          <p:nvPr>
            <p:ph type="sldNum" sz="quarter" idx="5"/>
          </p:nvPr>
        </p:nvSpPr>
        <p:spPr/>
        <p:txBody>
          <a:bodyPr/>
          <a:lstStyle/>
          <a:p>
            <a:fld id="{2EDB43F4-6E62-4198-8FD2-190E90F5EE09}" type="slidenum">
              <a:rPr lang="en-US" smtClean="0"/>
              <a:t>2</a:t>
            </a:fld>
            <a:endParaRPr lang="en-US"/>
          </a:p>
        </p:txBody>
      </p:sp>
    </p:spTree>
    <p:extLst>
      <p:ext uri="{BB962C8B-B14F-4D97-AF65-F5344CB8AC3E}">
        <p14:creationId xmlns:p14="http://schemas.microsoft.com/office/powerpoint/2010/main" val="2652104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Members get paid royalties on a monthly basis, 75 days after the end of the month the usage activity took place. </a:t>
            </a:r>
          </a:p>
          <a:p>
            <a:pPr marL="171450" indent="-171450">
              <a:buFont typeface="Arial" panose="020B0604020202020204" pitchFamily="34" charset="0"/>
              <a:buChar char="•"/>
            </a:pPr>
            <a:r>
              <a:rPr lang="en-US" dirty="0"/>
              <a:t>For example, a stream that takes place in January would be paid on the royalty statement issued in mid-April.</a:t>
            </a:r>
          </a:p>
          <a:p>
            <a:pPr marL="171450" indent="-171450">
              <a:buFont typeface="Arial" panose="020B0604020202020204" pitchFamily="34" charset="0"/>
              <a:buChar char="•"/>
            </a:pPr>
            <a:r>
              <a:rPr lang="en-US" dirty="0"/>
              <a:t>In order for the use of a musical work to be paid on this timeline, the musical work information has to be set up by the 10</a:t>
            </a:r>
            <a:r>
              <a:rPr lang="en-US" baseline="30000" dirty="0"/>
              <a:t>th</a:t>
            </a:r>
            <a:r>
              <a:rPr lang="en-US" dirty="0"/>
              <a:t> day of the month following the activity. </a:t>
            </a:r>
          </a:p>
          <a:p>
            <a:pPr marL="171450" indent="-171450">
              <a:buFont typeface="Arial" panose="020B0604020202020204" pitchFamily="34" charset="0"/>
              <a:buChar char="•"/>
            </a:pPr>
            <a:r>
              <a:rPr lang="en-US" dirty="0"/>
              <a:t>If that date is missed, once the work is set up, the prior period royalties will be included in the next 75-day royalty statement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Eventually but not sooner than three years or so from when the activity took place, royalties which have remained unclaimed will be put into a pool of royalties that will be distributed to Members on a pro-rated basis. More information on how that process will work will be published by The MLC as we get closer to that distribution.</a:t>
            </a:r>
          </a:p>
        </p:txBody>
      </p:sp>
      <p:sp>
        <p:nvSpPr>
          <p:cNvPr id="4" name="Slide Number Placeholder 3"/>
          <p:cNvSpPr>
            <a:spLocks noGrp="1"/>
          </p:cNvSpPr>
          <p:nvPr>
            <p:ph type="sldNum" sz="quarter" idx="5"/>
          </p:nvPr>
        </p:nvSpPr>
        <p:spPr/>
        <p:txBody>
          <a:bodyPr/>
          <a:lstStyle/>
          <a:p>
            <a:fld id="{C382704C-47AB-4810-A08B-9571EBA97D1E}" type="slidenum">
              <a:rPr lang="en-US" smtClean="0"/>
              <a:t>20</a:t>
            </a:fld>
            <a:endParaRPr lang="en-US"/>
          </a:p>
        </p:txBody>
      </p:sp>
    </p:spTree>
    <p:extLst>
      <p:ext uri="{BB962C8B-B14F-4D97-AF65-F5344CB8AC3E}">
        <p14:creationId xmlns:p14="http://schemas.microsoft.com/office/powerpoint/2010/main" val="3498148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royalty rates used by The MLC are called Statutory Royalty Rates and are set by the Copyright Royalty Board.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rates are found in the Code of Federal Regulations (CFR) at 37 CFR Part 385</a:t>
            </a:r>
          </a:p>
          <a:p>
            <a:pPr marL="171450" indent="-1714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The rates are set for a 5-year period, and each rate period is given a short name to make it easy to refer to. The Phono IV period applies to 2023-2027.</a:t>
            </a:r>
            <a:endParaRPr lang="en-US" dirty="0"/>
          </a:p>
          <a:p>
            <a:pPr marL="171450" lvl="0" indent="-171450">
              <a:lnSpc>
                <a:spcPct val="80000"/>
              </a:lnSpc>
              <a:buFont typeface="Arial" panose="020B0604020202020204" pitchFamily="34" charset="0"/>
              <a:buChar char="•"/>
            </a:pPr>
            <a:r>
              <a:rPr lang="en-US" dirty="0"/>
              <a:t>The rates are calculated differently for permanent downloads, ringtones, and interactive streams and limited downloads.</a:t>
            </a:r>
          </a:p>
          <a:p>
            <a:pPr marL="171450" lvl="0" indent="-171450">
              <a:lnSpc>
                <a:spcPct val="80000"/>
              </a:lnSpc>
              <a:buFont typeface="Arial" panose="020B0604020202020204" pitchFamily="34" charset="0"/>
              <a:buChar char="•"/>
            </a:pPr>
            <a:r>
              <a:rPr lang="en-US" dirty="0"/>
              <a:t>The MLC has published an explanation of the digital rates, along with a helpful video, on its website.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382704C-47AB-4810-A08B-9571EBA97D1E}" type="slidenum">
              <a:rPr lang="en-US" smtClean="0"/>
              <a:t>21</a:t>
            </a:fld>
            <a:endParaRPr lang="en-US"/>
          </a:p>
        </p:txBody>
      </p:sp>
    </p:spTree>
    <p:extLst>
      <p:ext uri="{BB962C8B-B14F-4D97-AF65-F5344CB8AC3E}">
        <p14:creationId xmlns:p14="http://schemas.microsoft.com/office/powerpoint/2010/main" val="3639720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 January 1, 2021, the new blanket compulsory mechanical license for digital uses went into effect. That date has created a sort of dividing line in terms of royalties.</a:t>
            </a:r>
          </a:p>
          <a:p>
            <a:pPr marL="171450" indent="-171450">
              <a:buFont typeface="Arial" panose="020B0604020202020204" pitchFamily="34" charset="0"/>
              <a:buChar char="•"/>
            </a:pPr>
            <a:r>
              <a:rPr lang="en-US" dirty="0"/>
              <a:t>Streaming services have been operating since the mid-2000’s and as I mentioned before, some rightsholders have never received their mechanical royalties for uses of their music on interactive streaming services, under the work-by-work license model. </a:t>
            </a:r>
          </a:p>
          <a:p>
            <a:pPr marL="171450" indent="-171450">
              <a:buFont typeface="Arial" panose="020B0604020202020204" pitchFamily="34" charset="0"/>
              <a:buChar char="•"/>
            </a:pPr>
            <a:r>
              <a:rPr lang="en-US" dirty="0"/>
              <a:t>The MMA gave digital services a legal safe harbor protecting them from being sued for unpaid mechanical royalties so long as they transferred the unpaid royalties they were holding as of December 31, 2020 and the related data, to The MLC. </a:t>
            </a:r>
          </a:p>
          <a:p>
            <a:pPr marL="171450" indent="-171450">
              <a:buFont typeface="Arial" panose="020B0604020202020204" pitchFamily="34" charset="0"/>
              <a:buChar char="•"/>
            </a:pPr>
            <a:r>
              <a:rPr lang="en-US" dirty="0"/>
              <a:t>The services transferred almost $400 million dollars of what is called Historical Unmatched royalties.</a:t>
            </a:r>
          </a:p>
          <a:p>
            <a:pPr marL="171450" indent="-171450">
              <a:buFont typeface="Arial" panose="020B0604020202020204" pitchFamily="34" charset="0"/>
              <a:buChar char="•"/>
            </a:pPr>
            <a:r>
              <a:rPr lang="en-US" dirty="0"/>
              <a:t>Since then, The MLC has been cleaning up the data, loading, matching, and paying out much of this money. Payouts started in the summer of 2022 and continue every month. </a:t>
            </a:r>
          </a:p>
          <a:p>
            <a:pPr marL="171450" indent="-171450">
              <a:buFont typeface="Arial" panose="020B0604020202020204" pitchFamily="34" charset="0"/>
              <a:buChar char="•"/>
            </a:pPr>
            <a:r>
              <a:rPr lang="en-US" dirty="0"/>
              <a:t>On royalty statements, royalties are labeled as either Historical Unmatched or Blanket Royalties and include the month the activity took place. </a:t>
            </a:r>
          </a:p>
          <a:p>
            <a:pPr marL="171450" indent="-171450">
              <a:buFont typeface="Arial" panose="020B0604020202020204" pitchFamily="34" charset="0"/>
              <a:buChar char="•"/>
            </a:pPr>
            <a:r>
              <a:rPr lang="en-US" dirty="0"/>
              <a:t>There is an entire page on The MLC’s website dedicated to explaining this topic.</a:t>
            </a:r>
          </a:p>
        </p:txBody>
      </p:sp>
      <p:sp>
        <p:nvSpPr>
          <p:cNvPr id="4" name="Slide Number Placeholder 3"/>
          <p:cNvSpPr>
            <a:spLocks noGrp="1"/>
          </p:cNvSpPr>
          <p:nvPr>
            <p:ph type="sldNum" sz="quarter" idx="5"/>
          </p:nvPr>
        </p:nvSpPr>
        <p:spPr/>
        <p:txBody>
          <a:bodyPr/>
          <a:lstStyle/>
          <a:p>
            <a:fld id="{2EDB43F4-6E62-4198-8FD2-190E90F5EE09}" type="slidenum">
              <a:rPr lang="en-US" smtClean="0"/>
              <a:t>22</a:t>
            </a:fld>
            <a:endParaRPr lang="en-US"/>
          </a:p>
        </p:txBody>
      </p:sp>
    </p:spTree>
    <p:extLst>
      <p:ext uri="{BB962C8B-B14F-4D97-AF65-F5344CB8AC3E}">
        <p14:creationId xmlns:p14="http://schemas.microsoft.com/office/powerpoint/2010/main" val="1727230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[read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2704C-47AB-4810-A08B-9571EBA97D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390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more information about The MLC, visit the website at www.themlc.com. </a:t>
            </a:r>
          </a:p>
          <a:p>
            <a:pPr marL="171450" indent="-171450">
              <a:buFont typeface="Arial" panose="020B0604020202020204" pitchFamily="34" charset="0"/>
              <a:buChar char="•"/>
            </a:pPr>
            <a:r>
              <a:rPr lang="en-US" dirty="0"/>
              <a:t>And keep in touch with them to learn about upcoming webinars and events by following them on social media.</a:t>
            </a:r>
          </a:p>
        </p:txBody>
      </p:sp>
      <p:sp>
        <p:nvSpPr>
          <p:cNvPr id="4" name="Slide Number Placeholder 3"/>
          <p:cNvSpPr>
            <a:spLocks noGrp="1"/>
          </p:cNvSpPr>
          <p:nvPr>
            <p:ph type="sldNum" sz="quarter" idx="5"/>
          </p:nvPr>
        </p:nvSpPr>
        <p:spPr/>
        <p:txBody>
          <a:bodyPr/>
          <a:lstStyle/>
          <a:p>
            <a:fld id="{2EDB43F4-6E62-4198-8FD2-190E90F5EE09}" type="slidenum">
              <a:rPr lang="en-US" smtClean="0"/>
              <a:t>24</a:t>
            </a:fld>
            <a:endParaRPr lang="en-US"/>
          </a:p>
        </p:txBody>
      </p:sp>
    </p:spTree>
    <p:extLst>
      <p:ext uri="{BB962C8B-B14F-4D97-AF65-F5344CB8AC3E}">
        <p14:creationId xmlns:p14="http://schemas.microsoft.com/office/powerpoint/2010/main" val="1215824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MLC plays a key role in an important type of revenue in the music industry. </a:t>
            </a:r>
          </a:p>
          <a:p>
            <a:pPr marL="171450" indent="-171450">
              <a:buFont typeface="Arial" panose="020B0604020202020204" pitchFamily="34" charset="0"/>
              <a:buChar char="•"/>
            </a:pPr>
            <a:r>
              <a:rPr lang="en-US" dirty="0"/>
              <a:t>A type of royalties called digital mechanical royalties flow into and out of the MLC</a:t>
            </a:r>
          </a:p>
          <a:p>
            <a:pPr marL="171450" indent="-171450">
              <a:buFont typeface="Arial" panose="020B0604020202020204" pitchFamily="34" charset="0"/>
              <a:buChar char="•"/>
            </a:pPr>
            <a:r>
              <a:rPr lang="en-US" dirty="0"/>
              <a:t>They flow from certain types of digital service providers and flow to certain types of rightsholders</a:t>
            </a:r>
          </a:p>
          <a:p>
            <a:pPr marL="171450" indent="-171450">
              <a:buFont typeface="Arial" panose="020B0604020202020204" pitchFamily="34" charset="0"/>
              <a:buChar char="•"/>
            </a:pPr>
            <a:r>
              <a:rPr lang="en-US" dirty="0"/>
              <a:t>Let’s dig a bit deeper </a:t>
            </a:r>
            <a:r>
              <a:rPr lang="en-US" i="1" dirty="0"/>
              <a:t>[trigger more animation]</a:t>
            </a:r>
          </a:p>
          <a:p>
            <a:pPr marL="171450" indent="-171450">
              <a:buFont typeface="Arial" panose="020B0604020202020204" pitchFamily="34" charset="0"/>
              <a:buChar char="•"/>
            </a:pPr>
            <a:r>
              <a:rPr lang="en-US" dirty="0"/>
              <a:t>The MLC collects mechanical royalties from digital service providers, operating in the U.S., that make Sound Recordings of musical works available via interactive streaming, limited downloads and permanent downloads.</a:t>
            </a:r>
          </a:p>
          <a:p>
            <a:pPr marL="171450" indent="-171450">
              <a:buFont typeface="Arial" panose="020B0604020202020204" pitchFamily="34" charset="0"/>
              <a:buChar char="•"/>
            </a:pPr>
            <a:r>
              <a:rPr lang="en-US" dirty="0"/>
              <a:t>The MLC then pays the parties who are entitled to receive the royalties, including music publishers, publishing administrators, self-administered writers, and mechanical rights organizations based outside of the U.S. (referred to as CMOs)</a:t>
            </a:r>
          </a:p>
          <a:p>
            <a:pPr marL="171450" indent="-171450">
              <a:buFont typeface="Arial" panose="020B0604020202020204" pitchFamily="34" charset="0"/>
              <a:buChar char="•"/>
            </a:pPr>
            <a:r>
              <a:rPr lang="en-US" dirty="0"/>
              <a:t>The MLC is the only organization authorized to collect and distribute the royalties paid pursuant to the new blanket mechanical license created by the Music Modernization Act</a:t>
            </a:r>
          </a:p>
        </p:txBody>
      </p:sp>
      <p:sp>
        <p:nvSpPr>
          <p:cNvPr id="4" name="Slide Number Placeholder 3"/>
          <p:cNvSpPr>
            <a:spLocks noGrp="1"/>
          </p:cNvSpPr>
          <p:nvPr>
            <p:ph type="sldNum" sz="quarter" idx="5"/>
          </p:nvPr>
        </p:nvSpPr>
        <p:spPr/>
        <p:txBody>
          <a:bodyPr/>
          <a:lstStyle/>
          <a:p>
            <a:fld id="{2EDB43F4-6E62-4198-8FD2-190E90F5EE09}" type="slidenum">
              <a:rPr lang="en-US" smtClean="0"/>
              <a:t>3</a:t>
            </a:fld>
            <a:endParaRPr lang="en-US"/>
          </a:p>
        </p:txBody>
      </p:sp>
    </p:spTree>
    <p:extLst>
      <p:ext uri="{BB962C8B-B14F-4D97-AF65-F5344CB8AC3E}">
        <p14:creationId xmlns:p14="http://schemas.microsoft.com/office/powerpoint/2010/main" val="49701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you can understand what mechanical licensing is, you need to understand a bit about the copyright law</a:t>
            </a:r>
          </a:p>
          <a:p>
            <a:pPr marL="171450" indent="-171450">
              <a:buFont typeface="Arial" panose="020B0604020202020204" pitchFamily="34" charset="0"/>
              <a:buChar char="•"/>
            </a:pPr>
            <a:r>
              <a:rPr lang="en-US" dirty="0"/>
              <a:t>There are two types of works that copyright law protects which are involved in mechanical licensing</a:t>
            </a:r>
          </a:p>
          <a:p>
            <a:pPr marL="171450" indent="-171450">
              <a:buFont typeface="Arial" panose="020B0604020202020204" pitchFamily="34" charset="0"/>
              <a:buChar char="•"/>
            </a:pPr>
            <a:r>
              <a:rPr lang="en-US" dirty="0"/>
              <a:t>The first is the song (sometimes called a composition). The U.S. copyright law calls these musical works</a:t>
            </a:r>
          </a:p>
          <a:p>
            <a:pPr marL="171450" indent="-171450">
              <a:buFont typeface="Arial" panose="020B0604020202020204" pitchFamily="34" charset="0"/>
              <a:buChar char="•"/>
            </a:pPr>
            <a:r>
              <a:rPr lang="en-US" dirty="0"/>
              <a:t>These are created by songwriters or composers and lyricists, and often administered by music publishers</a:t>
            </a:r>
          </a:p>
          <a:p>
            <a:pPr marL="171450" indent="-171450" algn="l">
              <a:spcAft>
                <a:spcPts val="600"/>
              </a:spcAft>
              <a:buFont typeface="Arial" panose="020B0604020202020204" pitchFamily="34" charset="0"/>
              <a:buChar char="•"/>
            </a:pPr>
            <a:r>
              <a:rPr lang="en-US" sz="1200" dirty="0">
                <a:latin typeface="Avenir Next LT Pro Light" panose="020B0304020202020204" pitchFamily="34" charset="0"/>
              </a:rPr>
              <a:t>A Musical Work is the music (the melody, rhythm, and/or harmony that could be expressed in a system of musical notation, and the words (lyrics) if any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0" dirty="0">
                <a:latin typeface="Avenir Next LT Pro Light" panose="020B0304020202020204" pitchFamily="34" charset="0"/>
              </a:rPr>
              <a:t>For Example: The song “Yesterday” was co-written by John Lennon and Paul McCartney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0" dirty="0">
                <a:latin typeface="Avenir Next LT Pro Light" panose="020B0304020202020204" pitchFamily="34" charset="0"/>
              </a:rPr>
              <a:t>The other type of work is a Recording. The copyright law calls these sound recordings</a:t>
            </a:r>
          </a:p>
          <a:p>
            <a:pPr marL="171450" indent="-171450" algn="l">
              <a:buFont typeface="Arial" panose="020B0604020202020204" pitchFamily="34" charset="0"/>
              <a:buChar char="•"/>
            </a:pPr>
            <a:r>
              <a:rPr lang="en-US" sz="1050" i="0" dirty="0">
                <a:latin typeface="Avenir Next LT Pro Light" panose="020B0304020202020204" pitchFamily="34" charset="0"/>
              </a:rPr>
              <a:t>These are created by </a:t>
            </a:r>
            <a:r>
              <a:rPr lang="en-US" sz="1600" i="0" dirty="0">
                <a:latin typeface="Avenir Next LT Pro Light" panose="020B0304020202020204" pitchFamily="34" charset="0"/>
              </a:rPr>
              <a:t>Recording Artists and Producers, and </a:t>
            </a:r>
            <a:r>
              <a:rPr lang="en-US" sz="1050" i="0" dirty="0">
                <a:latin typeface="Avenir Next LT Pro Light" panose="020B0304020202020204" pitchFamily="34" charset="0"/>
              </a:rPr>
              <a:t>typically distributed by </a:t>
            </a:r>
            <a:r>
              <a:rPr lang="en-US" sz="1600" i="0" dirty="0">
                <a:latin typeface="Avenir Next LT Pro Light" panose="020B0304020202020204" pitchFamily="34" charset="0"/>
              </a:rPr>
              <a:t>Record Companies</a:t>
            </a:r>
          </a:p>
          <a:p>
            <a:pPr marL="171450" indent="-171450" algn="l">
              <a:buFont typeface="Arial" panose="020B0604020202020204" pitchFamily="34" charset="0"/>
              <a:buChar char="•"/>
            </a:pPr>
            <a:r>
              <a:rPr lang="en-US" sz="1600" i="0" dirty="0">
                <a:latin typeface="Avenir Next LT Pro Light" panose="020B0304020202020204" pitchFamily="34" charset="0"/>
              </a:rPr>
              <a:t>These are essentially the recording of sounds.</a:t>
            </a:r>
          </a:p>
          <a:p>
            <a:pPr marL="171450" indent="-171450" algn="l">
              <a:spcAft>
                <a:spcPts val="600"/>
              </a:spcAft>
              <a:buFont typeface="Arial" panose="020B0604020202020204" pitchFamily="34" charset="0"/>
              <a:buChar char="•"/>
            </a:pPr>
            <a:r>
              <a:rPr lang="en-US" sz="1100" i="0" dirty="0">
                <a:latin typeface="Avenir Next LT Pro Light" panose="020B0304020202020204" pitchFamily="34" charset="0"/>
              </a:rPr>
              <a:t>Note that a Sound Recording is </a:t>
            </a:r>
            <a:r>
              <a:rPr lang="en-US" sz="1100" i="0" dirty="0">
                <a:solidFill>
                  <a:srgbClr val="1B75BC"/>
                </a:solidFill>
                <a:latin typeface="Avenir Next LT Pro Light" panose="020B0304020202020204" pitchFamily="34" charset="0"/>
              </a:rPr>
              <a:t>not</a:t>
            </a:r>
            <a:r>
              <a:rPr lang="en-US" sz="1100" i="0" dirty="0">
                <a:latin typeface="Avenir Next LT Pro Light" panose="020B0304020202020204" pitchFamily="34" charset="0"/>
              </a:rPr>
              <a:t> the same as an Audiovisual Work (video)</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i="0" dirty="0">
                <a:latin typeface="Avenir Next LT Pro Light" panose="020B0304020202020204" pitchFamily="34" charset="0"/>
              </a:rPr>
              <a:t>For Example: The song “Yesterday” was first performed and recorded by The Beatles, but numerous other artists subsequently performed and recorded (or “covered”) this song, including Elvis Presley, Aretha Franklin, and Frank Sinatra. This is one of the most covered songs of all time.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100" i="0" dirty="0">
              <a:latin typeface="Avenir Next LT Pro Light" panose="020B0304020202020204"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100" i="1" dirty="0">
              <a:latin typeface="Avenir Next LT Pro Light" panose="020B0304020202020204" pitchFamily="34" charset="0"/>
            </a:endParaRPr>
          </a:p>
          <a:p>
            <a:pPr marL="171450" indent="-171450" algn="l">
              <a:spcAft>
                <a:spcPts val="600"/>
              </a:spcAft>
              <a:buFont typeface="Arial" panose="020B0604020202020204" pitchFamily="34" charset="0"/>
              <a:buChar char="•"/>
            </a:pPr>
            <a:endParaRPr lang="en-US" sz="1100" dirty="0">
              <a:latin typeface="Avenir Next LT Pro Light" panose="020B0304020202020204" pitchFamily="34" charset="0"/>
            </a:endParaRPr>
          </a:p>
        </p:txBody>
      </p:sp>
      <p:sp>
        <p:nvSpPr>
          <p:cNvPr id="4" name="Slide Number Placeholder 3"/>
          <p:cNvSpPr>
            <a:spLocks noGrp="1"/>
          </p:cNvSpPr>
          <p:nvPr>
            <p:ph type="sldNum" sz="quarter" idx="5"/>
          </p:nvPr>
        </p:nvSpPr>
        <p:spPr/>
        <p:txBody>
          <a:bodyPr/>
          <a:lstStyle/>
          <a:p>
            <a:fld id="{2EDB43F4-6E62-4198-8FD2-190E90F5EE09}" type="slidenum">
              <a:rPr lang="en-US" smtClean="0"/>
              <a:t>4</a:t>
            </a:fld>
            <a:endParaRPr lang="en-US"/>
          </a:p>
        </p:txBody>
      </p:sp>
    </p:spTree>
    <p:extLst>
      <p:ext uri="{BB962C8B-B14F-4D97-AF65-F5344CB8AC3E}">
        <p14:creationId xmlns:p14="http://schemas.microsoft.com/office/powerpoint/2010/main" val="108027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U.S. copyright law gives owners of musical works five exclusive rights.</a:t>
            </a:r>
          </a:p>
          <a:p>
            <a:pPr marL="171450" indent="-171450">
              <a:buFont typeface="Arial" panose="020B0604020202020204" pitchFamily="34" charset="0"/>
              <a:buChar char="•"/>
            </a:pPr>
            <a:r>
              <a:rPr lang="en-US" dirty="0"/>
              <a:t>The right to reproduce the work, distribute the work, publicly perform the work, publicly display the work, and prepare derivatives of the work</a:t>
            </a:r>
          </a:p>
          <a:p>
            <a:pPr marL="171450" indent="-171450">
              <a:buFont typeface="Arial" panose="020B0604020202020204" pitchFamily="34" charset="0"/>
              <a:buChar char="•"/>
            </a:pPr>
            <a:r>
              <a:rPr lang="en-US" dirty="0"/>
              <a:t>Different uses of music involve one or more rights under the copyright law</a:t>
            </a:r>
          </a:p>
          <a:p>
            <a:pPr marL="171450" indent="-171450">
              <a:buFont typeface="Arial" panose="020B0604020202020204" pitchFamily="34" charset="0"/>
              <a:buChar char="•"/>
            </a:pPr>
            <a:r>
              <a:rPr lang="en-US" i="1" dirty="0"/>
              <a:t>[Show just the 4 under the first two rights] </a:t>
            </a:r>
            <a:r>
              <a:rPr lang="en-US" dirty="0"/>
              <a:t>These examples here all involve the reproduction and distribution of a musical work.</a:t>
            </a:r>
          </a:p>
          <a:p>
            <a:pPr marL="171450" indent="-171450">
              <a:buFont typeface="Arial" panose="020B0604020202020204" pitchFamily="34" charset="0"/>
              <a:buChar char="•"/>
            </a:pPr>
            <a:r>
              <a:rPr lang="en-US" i="1" dirty="0"/>
              <a:t>[Show the dotted outline of the three examples under the first two rights and the yellow arrow] </a:t>
            </a:r>
            <a:r>
              <a:rPr lang="en-US" dirty="0"/>
              <a:t>In the U.S., when we refer to a mechanical license, we are talking about permission to reproduce and distribute musical works in sound recordings which are then included in physical products such as CDs and vinyl records, interactive streams and downloads</a:t>
            </a:r>
          </a:p>
          <a:p>
            <a:pPr marL="171450" indent="-171450">
              <a:buFont typeface="Arial" panose="020B0604020202020204" pitchFamily="34" charset="0"/>
              <a:buChar char="•"/>
            </a:pPr>
            <a:r>
              <a:rPr lang="en-US" i="1" dirty="0"/>
              <a:t>[Show the yellow box around the two examples under the first two rights and The MLC logo] </a:t>
            </a:r>
            <a:r>
              <a:rPr lang="en-US" dirty="0"/>
              <a:t>The MLC is only involved in digital mechanical licensing and royalties.</a:t>
            </a:r>
          </a:p>
          <a:p>
            <a:pPr marL="171450" indent="-171450">
              <a:buFont typeface="Arial" panose="020B0604020202020204" pitchFamily="34" charset="0"/>
              <a:buChar char="•"/>
            </a:pPr>
            <a:r>
              <a:rPr lang="en-US" dirty="0"/>
              <a:t>We will explain the difference between an interactive stream and a non-interactive stream on the next slide.</a:t>
            </a:r>
          </a:p>
          <a:p>
            <a:pPr marL="171450" indent="-171450">
              <a:buFont typeface="Arial" panose="020B0604020202020204" pitchFamily="34" charset="0"/>
              <a:buChar char="•"/>
            </a:pPr>
            <a:r>
              <a:rPr lang="en-US" dirty="0"/>
              <a:t>Note how this type of use is different from publicly performing </a:t>
            </a:r>
            <a:r>
              <a:rPr lang="en-US" i="1" dirty="0"/>
              <a:t>[show examples] </a:t>
            </a:r>
            <a:r>
              <a:rPr lang="en-US" dirty="0"/>
              <a:t>or displaying </a:t>
            </a:r>
            <a:r>
              <a:rPr lang="en-US" i="1" dirty="0"/>
              <a:t>[show example],</a:t>
            </a:r>
            <a:r>
              <a:rPr lang="en-US" dirty="0"/>
              <a:t>or preparing a derivative </a:t>
            </a:r>
            <a:r>
              <a:rPr lang="en-US" i="1" dirty="0"/>
              <a:t>[show examples] </a:t>
            </a:r>
            <a:r>
              <a:rPr lang="en-US" dirty="0"/>
              <a:t>of the work.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EDB43F4-6E62-4198-8FD2-190E90F5EE09}" type="slidenum">
              <a:rPr lang="en-US" smtClean="0"/>
              <a:t>5</a:t>
            </a:fld>
            <a:endParaRPr lang="en-US"/>
          </a:p>
        </p:txBody>
      </p:sp>
    </p:spTree>
    <p:extLst>
      <p:ext uri="{BB962C8B-B14F-4D97-AF65-F5344CB8AC3E}">
        <p14:creationId xmlns:p14="http://schemas.microsoft.com/office/powerpoint/2010/main" val="376016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mechanical license is needed in order to reproduce and distribute a musical work as a sound recording in audio-only physical and digital records, what the copyright law calls phonorecords and digital phonorecords</a:t>
            </a:r>
          </a:p>
          <a:p>
            <a:pPr marL="171450" indent="-171450">
              <a:buFont typeface="Arial" panose="020B0604020202020204" pitchFamily="34" charset="0"/>
              <a:buChar char="•"/>
            </a:pPr>
            <a:r>
              <a:rPr lang="en-US" dirty="0"/>
              <a:t>The first example of a phonorecord is physical records such as a vinyl record or CD. </a:t>
            </a:r>
          </a:p>
          <a:p>
            <a:pPr marL="171450" indent="-171450">
              <a:buFont typeface="Arial" panose="020B0604020202020204" pitchFamily="34" charset="0"/>
              <a:buChar char="•"/>
            </a:pPr>
            <a:r>
              <a:rPr lang="en-US" dirty="0"/>
              <a:t>The second example is a permanent download. These involve the consumer buying a file, downloading it and keeping it permanently.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third example are interactive streaming and limited downloads. An interactive stream is one where the consumer has control over which recording to stream on a digital services. It is sometimes called on-demand streaming. A limited download is where a download to a device happens but it is only accessibly in a limited way, such as for a limited number of plays or a limited time. One example of this is when a consumer picks a setting in their favorite streaming app to have their playlist available for offline listening, which is what happens when the device is not connected to the internet but you can still here the music. For licensing purposes, limited downloads are categorized together with interactive streaming. Some examples are services like Spotify, Apple Music, and Amazon Music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Non-interactive streaming services, which are essentially digital radio, where the consumer can pick the station or playlist, but not the specific recording to listen to, do not require mechanical licenses, but do require other types of licenses.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2EDB43F4-6E62-4198-8FD2-190E90F5EE09}" type="slidenum">
              <a:rPr lang="en-US" smtClean="0"/>
              <a:t>6</a:t>
            </a:fld>
            <a:endParaRPr lang="en-US"/>
          </a:p>
        </p:txBody>
      </p:sp>
    </p:spTree>
    <p:extLst>
      <p:ext uri="{BB962C8B-B14F-4D97-AF65-F5344CB8AC3E}">
        <p14:creationId xmlns:p14="http://schemas.microsoft.com/office/powerpoint/2010/main" val="2929878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how does someone get a mechanical license? There are two ways.</a:t>
            </a:r>
          </a:p>
          <a:p>
            <a:pPr marL="171450" indent="-171450">
              <a:buFont typeface="Arial" panose="020B0604020202020204" pitchFamily="34" charset="0"/>
              <a:buChar char="•"/>
            </a:pPr>
            <a:r>
              <a:rPr lang="en-US" dirty="0"/>
              <a:t>One way is to obtain a voluntary license.</a:t>
            </a:r>
          </a:p>
          <a:p>
            <a:pPr marL="171450" indent="-171450">
              <a:buFont typeface="Arial" panose="020B0604020202020204" pitchFamily="34" charset="0"/>
              <a:buChar char="•"/>
            </a:pPr>
            <a:r>
              <a:rPr lang="en-US" dirty="0"/>
              <a:t>To do this, the party needing the license would contact the copyright owner or administrator of the work. And they can decide whether or not to grant a license</a:t>
            </a:r>
          </a:p>
          <a:p>
            <a:pPr marL="171450" indent="-171450">
              <a:buFont typeface="Arial" panose="020B0604020202020204" pitchFamily="34" charset="0"/>
              <a:buChar char="•"/>
            </a:pPr>
            <a:r>
              <a:rPr lang="en-US" dirty="0"/>
              <a:t>The parties would negotiate the terms of the license including the royalty rate and how often royalties are paid </a:t>
            </a:r>
          </a:p>
          <a:p>
            <a:pPr marL="171450" indent="-171450">
              <a:buFont typeface="Arial" panose="020B0604020202020204" pitchFamily="34" charset="0"/>
              <a:buChar char="•"/>
            </a:pPr>
            <a:r>
              <a:rPr lang="en-US" dirty="0"/>
              <a:t>The other way is to obtain a compulsory mechanical license if one is available. </a:t>
            </a:r>
          </a:p>
          <a:p>
            <a:pPr marL="171450" indent="-171450">
              <a:buFont typeface="Arial" panose="020B0604020202020204" pitchFamily="34" charset="0"/>
              <a:buChar char="•"/>
            </a:pPr>
            <a:r>
              <a:rPr lang="en-US" dirty="0"/>
              <a:t>To do this, the party seeking a license has to review the criteria established in the law to see if the musical work and intended use is eligible, and if it is, they have to adhere to the procedures set out in the copyright law, in section 115, and federal regulations. In this case, the copyright owner or administrator cannot prevent the granting of the license – the law grants the license</a:t>
            </a:r>
          </a:p>
          <a:p>
            <a:pPr marL="171450" indent="-171450">
              <a:buFont typeface="Arial" panose="020B0604020202020204" pitchFamily="34" charset="0"/>
              <a:buChar char="•"/>
            </a:pPr>
            <a:r>
              <a:rPr lang="en-US" dirty="0"/>
              <a:t>The license terms are set by statute or federal regulation. The royalty rates are set by the Copyright Royalty Board, a three-judge panel established to do exactly this sort of thing. There are several different compulsory licenses that exist in the U.S. copyright law.</a:t>
            </a:r>
          </a:p>
        </p:txBody>
      </p:sp>
      <p:sp>
        <p:nvSpPr>
          <p:cNvPr id="4" name="Slide Number Placeholder 3"/>
          <p:cNvSpPr>
            <a:spLocks noGrp="1"/>
          </p:cNvSpPr>
          <p:nvPr>
            <p:ph type="sldNum" sz="quarter" idx="5"/>
          </p:nvPr>
        </p:nvSpPr>
        <p:spPr/>
        <p:txBody>
          <a:bodyPr/>
          <a:lstStyle/>
          <a:p>
            <a:fld id="{2EDB43F4-6E62-4198-8FD2-190E90F5EE09}" type="slidenum">
              <a:rPr lang="en-US" smtClean="0"/>
              <a:t>7</a:t>
            </a:fld>
            <a:endParaRPr lang="en-US"/>
          </a:p>
        </p:txBody>
      </p:sp>
    </p:spTree>
    <p:extLst>
      <p:ext uri="{BB962C8B-B14F-4D97-AF65-F5344CB8AC3E}">
        <p14:creationId xmlns:p14="http://schemas.microsoft.com/office/powerpoint/2010/main" val="15559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Music Modernization Act of 2018 (or MMA for short) was a very important change to the U.S. copyright law. </a:t>
            </a:r>
          </a:p>
          <a:p>
            <a:pPr marL="171450" indent="-171450">
              <a:buFont typeface="Arial" panose="020B0604020202020204" pitchFamily="34" charset="0"/>
              <a:buChar char="•"/>
            </a:pPr>
            <a:r>
              <a:rPr lang="en-US" dirty="0"/>
              <a:t>One of the key things that it changed was how mechanical licensing for digital uses of music works is done.</a:t>
            </a:r>
          </a:p>
          <a:p>
            <a:pPr marL="171450" indent="-171450">
              <a:buFont typeface="Arial" panose="020B0604020202020204" pitchFamily="34" charset="0"/>
              <a:buChar char="•"/>
            </a:pPr>
            <a:r>
              <a:rPr lang="en-US" dirty="0"/>
              <a:t>To understand what it changed and why we needed the change, you need to first understand how things worked before the MMA</a:t>
            </a:r>
          </a:p>
          <a:p>
            <a:pPr marL="171450" indent="-171450">
              <a:buFont typeface="Arial" panose="020B0604020202020204" pitchFamily="34" charset="0"/>
              <a:buChar char="•"/>
            </a:pPr>
            <a:r>
              <a:rPr lang="en-US" dirty="0"/>
              <a:t>Before the MMA, record companies and digital service providers sought mechanical licenses for uses of musical works on physical products and permanent downloads, and for interactive streams and limited downloads.</a:t>
            </a:r>
          </a:p>
          <a:p>
            <a:pPr marL="171450" indent="-171450">
              <a:buFont typeface="Arial" panose="020B0604020202020204" pitchFamily="34" charset="0"/>
              <a:buChar char="•"/>
            </a:pPr>
            <a:r>
              <a:rPr lang="en-US" dirty="0"/>
              <a:t>They sought a mechanical license on a work-by-work basis. They had to secure a separate license for each musical work they intended to use, and in practicality, they sought mechanical licenses from each co-owner of a share of each musical work.</a:t>
            </a:r>
          </a:p>
          <a:p>
            <a:pPr marL="171450" indent="-171450">
              <a:buFont typeface="Arial" panose="020B0604020202020204" pitchFamily="34" charset="0"/>
              <a:buChar char="•"/>
            </a:pPr>
            <a:r>
              <a:rPr lang="en-US" dirty="0"/>
              <a:t>The way they did this was to try to secure a voluntary license, or look to see if the work was eligible for a compulsory license</a:t>
            </a:r>
          </a:p>
          <a:p>
            <a:pPr marL="171450" indent="-171450">
              <a:buFont typeface="Arial" panose="020B0604020202020204" pitchFamily="34" charset="0"/>
              <a:buChar char="•"/>
            </a:pPr>
            <a:r>
              <a:rPr lang="en-US" dirty="0"/>
              <a:t>In both cases, they had to research who owned or administered the copyright and request a license or serve notice that they were relying on the compulsory license</a:t>
            </a:r>
          </a:p>
          <a:p>
            <a:pPr marL="171450" indent="-171450">
              <a:buFont typeface="Arial" panose="020B0604020202020204" pitchFamily="34" charset="0"/>
              <a:buChar char="•"/>
            </a:pPr>
            <a:r>
              <a:rPr lang="en-US" dirty="0"/>
              <a:t>This research could be difficult because there was no public authoritative database of musical works ownership information. And with tens of thousands of tracks uploaded to services every day, this solution was not scalable.</a:t>
            </a:r>
          </a:p>
          <a:p>
            <a:pPr marL="171450" indent="-171450">
              <a:buFont typeface="Arial" panose="020B0604020202020204" pitchFamily="34" charset="0"/>
              <a:buChar char="•"/>
            </a:pPr>
            <a:r>
              <a:rPr lang="en-US" dirty="0"/>
              <a:t>This was not working well. Not all musical works rightsholders were getting paid their digital mechanical royalties and services were getting sued. Nobody was happy.</a:t>
            </a:r>
          </a:p>
        </p:txBody>
      </p:sp>
      <p:sp>
        <p:nvSpPr>
          <p:cNvPr id="4" name="Slide Number Placeholder 3"/>
          <p:cNvSpPr>
            <a:spLocks noGrp="1"/>
          </p:cNvSpPr>
          <p:nvPr>
            <p:ph type="sldNum" sz="quarter" idx="5"/>
          </p:nvPr>
        </p:nvSpPr>
        <p:spPr/>
        <p:txBody>
          <a:bodyPr/>
          <a:lstStyle/>
          <a:p>
            <a:fld id="{BA48A096-7535-3847-840A-CE313A82C0BC}" type="slidenum">
              <a:rPr lang="en-US" smtClean="0"/>
              <a:t>8</a:t>
            </a:fld>
            <a:endParaRPr lang="en-US"/>
          </a:p>
        </p:txBody>
      </p:sp>
    </p:spTree>
    <p:extLst>
      <p:ext uri="{BB962C8B-B14F-4D97-AF65-F5344CB8AC3E}">
        <p14:creationId xmlns:p14="http://schemas.microsoft.com/office/powerpoint/2010/main" val="3381624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Music Modernization Act of 2018 changed things</a:t>
            </a:r>
          </a:p>
          <a:p>
            <a:pPr marL="171450" indent="-171450">
              <a:buFont typeface="Arial" panose="020B0604020202020204" pitchFamily="34" charset="0"/>
              <a:buChar char="•"/>
            </a:pPr>
            <a:r>
              <a:rPr lang="en-US" dirty="0"/>
              <a:t>The Act was made of up three titles, the first of which deals with mechanical licensing and is called the Musical Works Modernization Act</a:t>
            </a:r>
          </a:p>
          <a:p>
            <a:pPr marL="171450" indent="-171450">
              <a:buFont typeface="Arial" panose="020B0604020202020204" pitchFamily="34" charset="0"/>
              <a:buChar char="•"/>
            </a:pPr>
            <a:r>
              <a:rPr lang="en-US" dirty="0"/>
              <a:t>It created a Blanket Compulsory Mechanical License for interactive streaming, limited downloads, and permanent downloads</a:t>
            </a:r>
          </a:p>
          <a:p>
            <a:pPr marL="171450" indent="-171450">
              <a:buFont typeface="Arial" panose="020B0604020202020204" pitchFamily="34" charset="0"/>
              <a:buChar char="•"/>
            </a:pPr>
            <a:r>
              <a:rPr lang="en-US" dirty="0"/>
              <a:t>It expanded the compulsory license eligibility criteria</a:t>
            </a:r>
          </a:p>
          <a:p>
            <a:pPr marL="171450" indent="-171450">
              <a:buFont typeface="Arial" panose="020B0604020202020204" pitchFamily="34" charset="0"/>
              <a:buChar char="•"/>
            </a:pPr>
            <a:r>
              <a:rPr lang="en-US" dirty="0"/>
              <a:t>It mandated the creation of a mechanical licensing collective to administer the new blanket license</a:t>
            </a:r>
          </a:p>
          <a:p>
            <a:pPr marL="171450" indent="-171450">
              <a:buFont typeface="Arial" panose="020B0604020202020204" pitchFamily="34" charset="0"/>
              <a:buChar char="•"/>
            </a:pPr>
            <a:r>
              <a:rPr lang="en-US" dirty="0"/>
              <a:t>And it mandated The MLC establish and maintain a publicly available musical works ownership database</a:t>
            </a:r>
          </a:p>
        </p:txBody>
      </p:sp>
      <p:sp>
        <p:nvSpPr>
          <p:cNvPr id="4" name="Slide Number Placeholder 3"/>
          <p:cNvSpPr>
            <a:spLocks noGrp="1"/>
          </p:cNvSpPr>
          <p:nvPr>
            <p:ph type="sldNum" sz="quarter" idx="5"/>
          </p:nvPr>
        </p:nvSpPr>
        <p:spPr/>
        <p:txBody>
          <a:bodyPr/>
          <a:lstStyle/>
          <a:p>
            <a:fld id="{2EDB43F4-6E62-4198-8FD2-190E90F5EE09}" type="slidenum">
              <a:rPr lang="en-US" smtClean="0"/>
              <a:t>9</a:t>
            </a:fld>
            <a:endParaRPr lang="en-US"/>
          </a:p>
        </p:txBody>
      </p:sp>
    </p:spTree>
    <p:extLst>
      <p:ext uri="{BB962C8B-B14F-4D97-AF65-F5344CB8AC3E}">
        <p14:creationId xmlns:p14="http://schemas.microsoft.com/office/powerpoint/2010/main" val="3337472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themlc.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AC065-75D4-5244-AD72-FF8F361B24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40BCAB-7029-C850-8910-8BCC08E74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0E5956-89E6-D1B8-43FF-33307A3F5F16}"/>
              </a:ext>
            </a:extLst>
          </p:cNvPr>
          <p:cNvSpPr>
            <a:spLocks noGrp="1"/>
          </p:cNvSpPr>
          <p:nvPr>
            <p:ph type="dt" sz="half" idx="10"/>
          </p:nvPr>
        </p:nvSpPr>
        <p:spPr/>
        <p:txBody>
          <a:bodyPr/>
          <a:lstStyle/>
          <a:p>
            <a:fld id="{F52392A8-6351-444A-B1FF-44EB73E3DD0B}" type="datetimeFigureOut">
              <a:rPr lang="en-US" smtClean="0"/>
              <a:t>8/14/2024</a:t>
            </a:fld>
            <a:endParaRPr lang="en-US"/>
          </a:p>
        </p:txBody>
      </p:sp>
      <p:sp>
        <p:nvSpPr>
          <p:cNvPr id="5" name="Footer Placeholder 4">
            <a:extLst>
              <a:ext uri="{FF2B5EF4-FFF2-40B4-BE49-F238E27FC236}">
                <a16:creationId xmlns:a16="http://schemas.microsoft.com/office/drawing/2014/main" id="{8BCB54A2-1828-A2CF-D542-B295FEA6C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606C0-71AA-0A78-540F-DC262617AFDF}"/>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4236535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151CB-4704-B473-BAA1-DE6F00C864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113BC-97B1-91D0-F332-47E0E2BE19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481BE-E58A-11BC-E5AF-A996987D9F6E}"/>
              </a:ext>
            </a:extLst>
          </p:cNvPr>
          <p:cNvSpPr>
            <a:spLocks noGrp="1"/>
          </p:cNvSpPr>
          <p:nvPr>
            <p:ph type="dt" sz="half" idx="10"/>
          </p:nvPr>
        </p:nvSpPr>
        <p:spPr/>
        <p:txBody>
          <a:bodyPr/>
          <a:lstStyle/>
          <a:p>
            <a:fld id="{F52392A8-6351-444A-B1FF-44EB73E3DD0B}" type="datetimeFigureOut">
              <a:rPr lang="en-US" smtClean="0"/>
              <a:t>8/14/2024</a:t>
            </a:fld>
            <a:endParaRPr lang="en-US"/>
          </a:p>
        </p:txBody>
      </p:sp>
      <p:sp>
        <p:nvSpPr>
          <p:cNvPr id="5" name="Footer Placeholder 4">
            <a:extLst>
              <a:ext uri="{FF2B5EF4-FFF2-40B4-BE49-F238E27FC236}">
                <a16:creationId xmlns:a16="http://schemas.microsoft.com/office/drawing/2014/main" id="{A1AA6244-5228-C72B-03EA-33AEA0B01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4B293-E3A3-37E5-5E5C-404CFF4C7DA4}"/>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240948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8F618-3DCE-7378-2512-F86450FB0A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2931E-6410-77FF-6A48-7B1671804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855FB-47BA-22CF-24E6-8959DD7010C5}"/>
              </a:ext>
            </a:extLst>
          </p:cNvPr>
          <p:cNvSpPr>
            <a:spLocks noGrp="1"/>
          </p:cNvSpPr>
          <p:nvPr>
            <p:ph type="dt" sz="half" idx="10"/>
          </p:nvPr>
        </p:nvSpPr>
        <p:spPr/>
        <p:txBody>
          <a:bodyPr/>
          <a:lstStyle/>
          <a:p>
            <a:fld id="{F52392A8-6351-444A-B1FF-44EB73E3DD0B}" type="datetimeFigureOut">
              <a:rPr lang="en-US" smtClean="0"/>
              <a:t>8/14/2024</a:t>
            </a:fld>
            <a:endParaRPr lang="en-US"/>
          </a:p>
        </p:txBody>
      </p:sp>
      <p:sp>
        <p:nvSpPr>
          <p:cNvPr id="5" name="Footer Placeholder 4">
            <a:extLst>
              <a:ext uri="{FF2B5EF4-FFF2-40B4-BE49-F238E27FC236}">
                <a16:creationId xmlns:a16="http://schemas.microsoft.com/office/drawing/2014/main" id="{3B8F16B1-57AE-7696-2E1A-2FC13BD8B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218AA-99B0-2668-55E6-FE43D2EB7050}"/>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1053574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225408-CCCA-4F56-8303-58708717A368}"/>
              </a:ext>
            </a:extLst>
          </p:cNvPr>
          <p:cNvPicPr>
            <a:picLocks noChangeAspect="1"/>
          </p:cNvPicPr>
          <p:nvPr userDrawn="1"/>
        </p:nvPicPr>
        <p:blipFill>
          <a:blip r:embed="rId2"/>
          <a:stretch>
            <a:fillRect/>
          </a:stretch>
        </p:blipFill>
        <p:spPr>
          <a:xfrm>
            <a:off x="483080" y="3553254"/>
            <a:ext cx="3566510" cy="2752415"/>
          </a:xfrm>
          <a:prstGeom prst="rect">
            <a:avLst/>
          </a:prstGeom>
        </p:spPr>
      </p:pic>
    </p:spTree>
    <p:extLst>
      <p:ext uri="{BB962C8B-B14F-4D97-AF65-F5344CB8AC3E}">
        <p14:creationId xmlns:p14="http://schemas.microsoft.com/office/powerpoint/2010/main" val="761340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hite Background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94D431F-091A-4CD1-9B45-6F44B00630CF}"/>
              </a:ext>
            </a:extLst>
          </p:cNvPr>
          <p:cNvSpPr>
            <a:spLocks noGrp="1"/>
          </p:cNvSpPr>
          <p:nvPr>
            <p:ph type="title" hasCustomPrompt="1"/>
          </p:nvPr>
        </p:nvSpPr>
        <p:spPr>
          <a:xfrm>
            <a:off x="493070" y="302087"/>
            <a:ext cx="10515600" cy="440539"/>
          </a:xfrm>
          <a:prstGeom prst="rect">
            <a:avLst/>
          </a:prstGeom>
        </p:spPr>
        <p:txBody>
          <a:bodyPr/>
          <a:lstStyle>
            <a:lvl1pPr>
              <a:defRPr sz="2800" b="1">
                <a:solidFill>
                  <a:srgbClr val="1B75BC"/>
                </a:solidFill>
                <a:latin typeface="Avenir Next LT Pro" panose="020B0504020202020204" pitchFamily="34" charset="0"/>
              </a:defRPr>
            </a:lvl1pPr>
          </a:lstStyle>
          <a:p>
            <a:r>
              <a:rPr lang="en-US"/>
              <a:t>[Insert Slide Name – Details Here]</a:t>
            </a:r>
          </a:p>
        </p:txBody>
      </p:sp>
    </p:spTree>
    <p:extLst>
      <p:ext uri="{BB962C8B-B14F-4D97-AF65-F5344CB8AC3E}">
        <p14:creationId xmlns:p14="http://schemas.microsoft.com/office/powerpoint/2010/main" val="333113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F44335-77B9-44D0-9B5B-5DEBF2719499}"/>
              </a:ext>
            </a:extLst>
          </p:cNvPr>
          <p:cNvSpPr>
            <a:spLocks noGrp="1"/>
          </p:cNvSpPr>
          <p:nvPr>
            <p:ph type="title"/>
          </p:nvPr>
        </p:nvSpPr>
        <p:spPr>
          <a:xfrm>
            <a:off x="2328914" y="1545450"/>
            <a:ext cx="5852160" cy="3444552"/>
          </a:xfrm>
          <a:prstGeom prst="rect">
            <a:avLst/>
          </a:prstGeom>
          <a:noFill/>
        </p:spPr>
        <p:txBody>
          <a:bodyPr anchor="ctr"/>
          <a:lstStyle/>
          <a:p>
            <a:pPr algn="ctr">
              <a:lnSpc>
                <a:spcPct val="80000"/>
              </a:lnSpc>
              <a:spcBef>
                <a:spcPts val="1200"/>
              </a:spcBef>
            </a:pPr>
            <a:r>
              <a:rPr lang="en-US" sz="4000" b="0" dirty="0">
                <a:solidFill>
                  <a:schemeClr val="bg1"/>
                </a:solidFill>
                <a:latin typeface="Avenir Next LT Pro" panose="020B0504020202020204" pitchFamily="34" charset="0"/>
              </a:rPr>
              <a:t>For more information, </a:t>
            </a:r>
            <a:br>
              <a:rPr lang="en-US" sz="4000" b="0" dirty="0">
                <a:solidFill>
                  <a:schemeClr val="bg1"/>
                </a:solidFill>
                <a:latin typeface="Avenir Next LT Pro" panose="020B0504020202020204" pitchFamily="34" charset="0"/>
              </a:rPr>
            </a:br>
            <a:r>
              <a:rPr lang="en-US" sz="4000" b="0" dirty="0">
                <a:solidFill>
                  <a:schemeClr val="bg1"/>
                </a:solidFill>
                <a:latin typeface="Avenir Next LT Pro" panose="020B0504020202020204" pitchFamily="34" charset="0"/>
              </a:rPr>
              <a:t>please visit:</a:t>
            </a:r>
            <a:br>
              <a:rPr lang="en-US" sz="5400" b="0" dirty="0">
                <a:solidFill>
                  <a:schemeClr val="bg1"/>
                </a:solidFill>
                <a:latin typeface="Avenir Next LT Pro" panose="020B0504020202020204" pitchFamily="34" charset="0"/>
              </a:rPr>
            </a:br>
            <a:r>
              <a:rPr lang="en-US" sz="2800" b="0" dirty="0">
                <a:solidFill>
                  <a:schemeClr val="bg1"/>
                </a:solidFill>
                <a:latin typeface="Avenir Next LT Pro" panose="020B0504020202020204" pitchFamily="34" charset="0"/>
              </a:rPr>
              <a:t> </a:t>
            </a:r>
            <a:br>
              <a:rPr lang="en-US" sz="5400" b="0" dirty="0">
                <a:solidFill>
                  <a:schemeClr val="bg1"/>
                </a:solidFill>
                <a:latin typeface="Avenir Next LT Pro" panose="020B0504020202020204" pitchFamily="34" charset="0"/>
              </a:rPr>
            </a:br>
            <a:r>
              <a:rPr lang="en-US" dirty="0">
                <a:solidFill>
                  <a:schemeClr val="bg1"/>
                </a:solidFill>
                <a:latin typeface="Avenir Next LT Pro" panose="020B0504020202020204" pitchFamily="34" charset="0"/>
                <a:hlinkClick r:id="rId2">
                  <a:extLst>
                    <a:ext uri="{A12FA001-AC4F-418D-AE19-62706E023703}">
                      <ahyp:hlinkClr xmlns:ahyp="http://schemas.microsoft.com/office/drawing/2018/hyperlinkcolor" val="tx"/>
                    </a:ext>
                  </a:extLst>
                </a:hlinkClick>
              </a:rPr>
              <a:t>www.TheMLC.com</a:t>
            </a:r>
            <a:endParaRPr lang="en-US" sz="54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044971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2F45-4436-0692-E503-E01C79EFE2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A8FED2-384D-E646-9838-492E642394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A2CFB3-623D-7381-4A4D-24909AE81906}"/>
              </a:ext>
            </a:extLst>
          </p:cNvPr>
          <p:cNvSpPr>
            <a:spLocks noGrp="1"/>
          </p:cNvSpPr>
          <p:nvPr>
            <p:ph type="dt" sz="half" idx="10"/>
          </p:nvPr>
        </p:nvSpPr>
        <p:spPr/>
        <p:txBody>
          <a:bodyPr/>
          <a:lstStyle/>
          <a:p>
            <a:fld id="{F52392A8-6351-444A-B1FF-44EB73E3DD0B}" type="datetimeFigureOut">
              <a:rPr lang="en-US" smtClean="0"/>
              <a:t>8/14/2024</a:t>
            </a:fld>
            <a:endParaRPr lang="en-US"/>
          </a:p>
        </p:txBody>
      </p:sp>
      <p:sp>
        <p:nvSpPr>
          <p:cNvPr id="5" name="Footer Placeholder 4">
            <a:extLst>
              <a:ext uri="{FF2B5EF4-FFF2-40B4-BE49-F238E27FC236}">
                <a16:creationId xmlns:a16="http://schemas.microsoft.com/office/drawing/2014/main" id="{DF65F2EA-DAAA-FA98-CD39-E1CECEDA5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A93B3-EABE-12BE-25DC-E38B3569F9BC}"/>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2718435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E0ED-911C-276A-6500-C357983CAA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BE5713-6856-2F64-230D-D62A7BFCA9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6F54A8-A462-D040-9134-4DA9D29E705D}"/>
              </a:ext>
            </a:extLst>
          </p:cNvPr>
          <p:cNvSpPr>
            <a:spLocks noGrp="1"/>
          </p:cNvSpPr>
          <p:nvPr>
            <p:ph type="dt" sz="half" idx="10"/>
          </p:nvPr>
        </p:nvSpPr>
        <p:spPr/>
        <p:txBody>
          <a:bodyPr/>
          <a:lstStyle/>
          <a:p>
            <a:fld id="{F52392A8-6351-444A-B1FF-44EB73E3DD0B}" type="datetimeFigureOut">
              <a:rPr lang="en-US" smtClean="0"/>
              <a:t>8/14/2024</a:t>
            </a:fld>
            <a:endParaRPr lang="en-US"/>
          </a:p>
        </p:txBody>
      </p:sp>
      <p:sp>
        <p:nvSpPr>
          <p:cNvPr id="5" name="Footer Placeholder 4">
            <a:extLst>
              <a:ext uri="{FF2B5EF4-FFF2-40B4-BE49-F238E27FC236}">
                <a16:creationId xmlns:a16="http://schemas.microsoft.com/office/drawing/2014/main" id="{E9585CAD-CD72-153C-BB73-EF2201127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1D55B-53C2-CDF5-B5DC-9182BEA93855}"/>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1113261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1725C-7FFA-70A5-0221-EAF64049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92696-01D7-9863-FAF8-24AE0BA80D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EF9170-C2EF-AAD0-DF17-F55CDC9121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704B4F-2F11-5E24-25D9-9EBC3C4823DD}"/>
              </a:ext>
            </a:extLst>
          </p:cNvPr>
          <p:cNvSpPr>
            <a:spLocks noGrp="1"/>
          </p:cNvSpPr>
          <p:nvPr>
            <p:ph type="dt" sz="half" idx="10"/>
          </p:nvPr>
        </p:nvSpPr>
        <p:spPr/>
        <p:txBody>
          <a:bodyPr/>
          <a:lstStyle/>
          <a:p>
            <a:fld id="{F52392A8-6351-444A-B1FF-44EB73E3DD0B}" type="datetimeFigureOut">
              <a:rPr lang="en-US" smtClean="0"/>
              <a:t>8/14/2024</a:t>
            </a:fld>
            <a:endParaRPr lang="en-US"/>
          </a:p>
        </p:txBody>
      </p:sp>
      <p:sp>
        <p:nvSpPr>
          <p:cNvPr id="6" name="Footer Placeholder 5">
            <a:extLst>
              <a:ext uri="{FF2B5EF4-FFF2-40B4-BE49-F238E27FC236}">
                <a16:creationId xmlns:a16="http://schemas.microsoft.com/office/drawing/2014/main" id="{CEA14429-C609-BD6D-989C-002FC7857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E315C8-3357-2A92-7AE5-C7BAACCE4A1D}"/>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1057479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1A96-48C2-3C09-2147-7F839303ED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70F27F-5483-4188-FB43-1452B6F486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2FB030-5C72-EB11-0456-BF94B8D090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A0A998-6B02-612E-BAA5-0EA6C9886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3F5E6C-FCA6-0828-8388-4CF3D7424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0958E2-19B9-49CE-B7CC-CB10D8C4A3BB}"/>
              </a:ext>
            </a:extLst>
          </p:cNvPr>
          <p:cNvSpPr>
            <a:spLocks noGrp="1"/>
          </p:cNvSpPr>
          <p:nvPr>
            <p:ph type="dt" sz="half" idx="10"/>
          </p:nvPr>
        </p:nvSpPr>
        <p:spPr/>
        <p:txBody>
          <a:bodyPr/>
          <a:lstStyle/>
          <a:p>
            <a:fld id="{F52392A8-6351-444A-B1FF-44EB73E3DD0B}" type="datetimeFigureOut">
              <a:rPr lang="en-US" smtClean="0"/>
              <a:t>8/14/2024</a:t>
            </a:fld>
            <a:endParaRPr lang="en-US"/>
          </a:p>
        </p:txBody>
      </p:sp>
      <p:sp>
        <p:nvSpPr>
          <p:cNvPr id="8" name="Footer Placeholder 7">
            <a:extLst>
              <a:ext uri="{FF2B5EF4-FFF2-40B4-BE49-F238E27FC236}">
                <a16:creationId xmlns:a16="http://schemas.microsoft.com/office/drawing/2014/main" id="{E685179A-6497-2E49-BC40-6E3D5F62AC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FEC62A-834A-B4F2-9355-7C90BBC7C8DA}"/>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117738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3A9-5E25-2359-82C4-8936AA3D55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84B4C4-681E-B71D-A0FA-96B0779C0B3D}"/>
              </a:ext>
            </a:extLst>
          </p:cNvPr>
          <p:cNvSpPr>
            <a:spLocks noGrp="1"/>
          </p:cNvSpPr>
          <p:nvPr>
            <p:ph type="dt" sz="half" idx="10"/>
          </p:nvPr>
        </p:nvSpPr>
        <p:spPr/>
        <p:txBody>
          <a:bodyPr/>
          <a:lstStyle/>
          <a:p>
            <a:fld id="{F52392A8-6351-444A-B1FF-44EB73E3DD0B}" type="datetimeFigureOut">
              <a:rPr lang="en-US" smtClean="0"/>
              <a:t>8/14/2024</a:t>
            </a:fld>
            <a:endParaRPr lang="en-US"/>
          </a:p>
        </p:txBody>
      </p:sp>
      <p:sp>
        <p:nvSpPr>
          <p:cNvPr id="4" name="Footer Placeholder 3">
            <a:extLst>
              <a:ext uri="{FF2B5EF4-FFF2-40B4-BE49-F238E27FC236}">
                <a16:creationId xmlns:a16="http://schemas.microsoft.com/office/drawing/2014/main" id="{D1B4F667-31A9-2068-3397-7FEE356E7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3FC608-A119-0A78-92A4-F3C9BE164C22}"/>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1899349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153B73-3136-E0F1-0F37-64D23E5DFC33}"/>
              </a:ext>
            </a:extLst>
          </p:cNvPr>
          <p:cNvSpPr>
            <a:spLocks noGrp="1"/>
          </p:cNvSpPr>
          <p:nvPr>
            <p:ph type="dt" sz="half" idx="10"/>
          </p:nvPr>
        </p:nvSpPr>
        <p:spPr/>
        <p:txBody>
          <a:bodyPr/>
          <a:lstStyle/>
          <a:p>
            <a:fld id="{F52392A8-6351-444A-B1FF-44EB73E3DD0B}" type="datetimeFigureOut">
              <a:rPr lang="en-US" smtClean="0"/>
              <a:t>8/14/2024</a:t>
            </a:fld>
            <a:endParaRPr lang="en-US"/>
          </a:p>
        </p:txBody>
      </p:sp>
      <p:sp>
        <p:nvSpPr>
          <p:cNvPr id="3" name="Footer Placeholder 2">
            <a:extLst>
              <a:ext uri="{FF2B5EF4-FFF2-40B4-BE49-F238E27FC236}">
                <a16:creationId xmlns:a16="http://schemas.microsoft.com/office/drawing/2014/main" id="{F0F8334C-2847-1956-D42F-C0217C7A1E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87F0CB-9CAB-CFB7-83E6-BA03B23AA257}"/>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294694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7C47C-05E7-F2F3-058D-18F3C726D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43A4F7-8FB1-4950-D185-1AE91FF93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332761-CC74-8884-F80C-D26595A327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F580E-9101-6146-C92B-079D1154067C}"/>
              </a:ext>
            </a:extLst>
          </p:cNvPr>
          <p:cNvSpPr>
            <a:spLocks noGrp="1"/>
          </p:cNvSpPr>
          <p:nvPr>
            <p:ph type="dt" sz="half" idx="10"/>
          </p:nvPr>
        </p:nvSpPr>
        <p:spPr/>
        <p:txBody>
          <a:bodyPr/>
          <a:lstStyle/>
          <a:p>
            <a:fld id="{F52392A8-6351-444A-B1FF-44EB73E3DD0B}" type="datetimeFigureOut">
              <a:rPr lang="en-US" smtClean="0"/>
              <a:t>8/14/2024</a:t>
            </a:fld>
            <a:endParaRPr lang="en-US"/>
          </a:p>
        </p:txBody>
      </p:sp>
      <p:sp>
        <p:nvSpPr>
          <p:cNvPr id="6" name="Footer Placeholder 5">
            <a:extLst>
              <a:ext uri="{FF2B5EF4-FFF2-40B4-BE49-F238E27FC236}">
                <a16:creationId xmlns:a16="http://schemas.microsoft.com/office/drawing/2014/main" id="{B6298514-0698-284C-906D-E53A1078A1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CDF03-256A-B9C1-A195-911FB1DE1C4E}"/>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33027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AF155-E7D7-2C72-33B3-BAA9F8F89E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F1FDD0-1C52-5D88-EF3A-C14FAF473A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745F7B-217D-628D-8822-FB0E41E6E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1CBAE-9DAE-F4C7-B19A-45934CD78934}"/>
              </a:ext>
            </a:extLst>
          </p:cNvPr>
          <p:cNvSpPr>
            <a:spLocks noGrp="1"/>
          </p:cNvSpPr>
          <p:nvPr>
            <p:ph type="dt" sz="half" idx="10"/>
          </p:nvPr>
        </p:nvSpPr>
        <p:spPr/>
        <p:txBody>
          <a:bodyPr/>
          <a:lstStyle/>
          <a:p>
            <a:fld id="{F52392A8-6351-444A-B1FF-44EB73E3DD0B}" type="datetimeFigureOut">
              <a:rPr lang="en-US" smtClean="0"/>
              <a:t>8/14/2024</a:t>
            </a:fld>
            <a:endParaRPr lang="en-US"/>
          </a:p>
        </p:txBody>
      </p:sp>
      <p:sp>
        <p:nvSpPr>
          <p:cNvPr id="6" name="Footer Placeholder 5">
            <a:extLst>
              <a:ext uri="{FF2B5EF4-FFF2-40B4-BE49-F238E27FC236}">
                <a16:creationId xmlns:a16="http://schemas.microsoft.com/office/drawing/2014/main" id="{8321464D-6261-EA31-387B-147723BFF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842880-8864-9D95-315D-B3BA1D23E937}"/>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3335501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B37F48-7F46-39F9-975A-F6A4A997E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A0EBF8-CA58-78AA-5652-4DE7FAAD44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73D50-222B-51DC-3612-DE1629A7A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392A8-6351-444A-B1FF-44EB73E3DD0B}" type="datetimeFigureOut">
              <a:rPr lang="en-US" smtClean="0"/>
              <a:t>8/14/2024</a:t>
            </a:fld>
            <a:endParaRPr lang="en-US"/>
          </a:p>
        </p:txBody>
      </p:sp>
      <p:sp>
        <p:nvSpPr>
          <p:cNvPr id="5" name="Footer Placeholder 4">
            <a:extLst>
              <a:ext uri="{FF2B5EF4-FFF2-40B4-BE49-F238E27FC236}">
                <a16:creationId xmlns:a16="http://schemas.microsoft.com/office/drawing/2014/main" id="{A597AF47-940F-05A8-420A-954438DA5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9A2293-6C87-6A0E-D3B8-E8E698B29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E8F52-6F5C-439C-8E0B-E95A41E558DC}" type="slidenum">
              <a:rPr lang="en-US" smtClean="0"/>
              <a:t>‹#›</a:t>
            </a:fld>
            <a:endParaRPr lang="en-US"/>
          </a:p>
        </p:txBody>
      </p:sp>
    </p:spTree>
    <p:extLst>
      <p:ext uri="{BB962C8B-B14F-4D97-AF65-F5344CB8AC3E}">
        <p14:creationId xmlns:p14="http://schemas.microsoft.com/office/powerpoint/2010/main" val="41197504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notesSlide" Target="../notesSlides/notesSlide13.xml"/><Relationship Id="rId7" Type="http://schemas.openxmlformats.org/officeDocument/2006/relationships/image" Target="../media/image27.png"/><Relationship Id="rId12"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26.png"/><Relationship Id="rId11" Type="http://schemas.openxmlformats.org/officeDocument/2006/relationships/image" Target="../media/image32.png"/><Relationship Id="rId5" Type="http://schemas.microsoft.com/office/2007/relationships/hdphoto" Target="../media/hdphoto3.wdp"/><Relationship Id="rId10" Type="http://schemas.openxmlformats.org/officeDocument/2006/relationships/image" Target="../media/image24.png"/><Relationship Id="rId4" Type="http://schemas.openxmlformats.org/officeDocument/2006/relationships/image" Target="../media/image31.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6.xml"/><Relationship Id="rId7" Type="http://schemas.openxmlformats.org/officeDocument/2006/relationships/image" Target="../media/image38.svg"/><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notesSlide" Target="../notesSlides/notesSlide18.xml"/><Relationship Id="rId7"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hyperlink" Target="http://www.themlc.com/"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9.xml"/><Relationship Id="rId7" Type="http://schemas.openxmlformats.org/officeDocument/2006/relationships/image" Target="../media/image48.svg"/><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21.xml"/><Relationship Id="rId7" Type="http://schemas.openxmlformats.org/officeDocument/2006/relationships/image" Target="../media/image58.svg"/><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hyperlink" Target="http://www.themlc.com/" TargetMode="External"/><Relationship Id="rId5" Type="http://schemas.openxmlformats.org/officeDocument/2006/relationships/image" Target="../media/image64.sv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3.xml"/><Relationship Id="rId5" Type="http://schemas.openxmlformats.org/officeDocument/2006/relationships/image" Target="../media/image66.sv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1.png"/><Relationship Id="rId3" Type="http://schemas.openxmlformats.org/officeDocument/2006/relationships/notesSlide" Target="../notesSlides/notesSlide24.xml"/><Relationship Id="rId7" Type="http://schemas.microsoft.com/office/2007/relationships/hdphoto" Target="../media/hdphoto4.wdp"/><Relationship Id="rId12" Type="http://schemas.openxmlformats.org/officeDocument/2006/relationships/image" Target="../media/image2.png"/><Relationship Id="rId17" Type="http://schemas.openxmlformats.org/officeDocument/2006/relationships/image" Target="../media/image75.png"/><Relationship Id="rId2" Type="http://schemas.openxmlformats.org/officeDocument/2006/relationships/slideLayout" Target="../slideLayouts/slideLayout14.xml"/><Relationship Id="rId16" Type="http://schemas.openxmlformats.org/officeDocument/2006/relationships/image" Target="../media/image74.png"/><Relationship Id="rId1" Type="http://schemas.openxmlformats.org/officeDocument/2006/relationships/tags" Target="../tags/tag24.xml"/><Relationship Id="rId6" Type="http://schemas.openxmlformats.org/officeDocument/2006/relationships/image" Target="../media/image68.png"/><Relationship Id="rId11" Type="http://schemas.microsoft.com/office/2007/relationships/hdphoto" Target="../media/hdphoto6.wdp"/><Relationship Id="rId5" Type="http://schemas.openxmlformats.org/officeDocument/2006/relationships/image" Target="../media/image67.pn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hyperlink" Target="http://www.themlc.com/" TargetMode="External"/><Relationship Id="rId9" Type="http://schemas.microsoft.com/office/2007/relationships/hdphoto" Target="../media/hdphoto5.wdp"/><Relationship Id="rId1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sv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sv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3.png"/><Relationship Id="rId12" Type="http://schemas.openxmlformats.org/officeDocument/2006/relationships/image" Target="../media/image18.emf"/><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notesSlide" Target="../notesSlides/notesSlide6.xml"/><Relationship Id="rId7" Type="http://schemas.microsoft.com/office/2007/relationships/hdphoto" Target="../media/hdphoto2.wdp"/><Relationship Id="rId12"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1.png"/><Relationship Id="rId11" Type="http://schemas.openxmlformats.org/officeDocument/2006/relationships/image" Target="../media/image25.jpe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jpeg"/><Relationship Id="rId9" Type="http://schemas.openxmlformats.org/officeDocument/2006/relationships/image" Target="../media/image23.png"/><Relationship Id="rId1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5FE65D8E-F9F8-416D-90FA-63AA8EFF111F}"/>
              </a:ext>
            </a:extLst>
          </p:cNvPr>
          <p:cNvPicPr>
            <a:picLocks noChangeAspect="1"/>
          </p:cNvPicPr>
          <p:nvPr/>
        </p:nvPicPr>
        <p:blipFill>
          <a:blip r:embed="rId4"/>
          <a:stretch>
            <a:fillRect/>
          </a:stretch>
        </p:blipFill>
        <p:spPr>
          <a:xfrm>
            <a:off x="4359142" y="1460357"/>
            <a:ext cx="3473716" cy="2677656"/>
          </a:xfrm>
          <a:prstGeom prst="rect">
            <a:avLst/>
          </a:prstGeom>
        </p:spPr>
      </p:pic>
      <p:sp>
        <p:nvSpPr>
          <p:cNvPr id="5" name="Title 1">
            <a:extLst>
              <a:ext uri="{FF2B5EF4-FFF2-40B4-BE49-F238E27FC236}">
                <a16:creationId xmlns:a16="http://schemas.microsoft.com/office/drawing/2014/main" id="{051F2250-8544-4347-9ABD-4A34F0AF1A36}"/>
              </a:ext>
            </a:extLst>
          </p:cNvPr>
          <p:cNvSpPr txBox="1">
            <a:spLocks/>
          </p:cNvSpPr>
          <p:nvPr/>
        </p:nvSpPr>
        <p:spPr>
          <a:xfrm>
            <a:off x="3115301" y="4826027"/>
            <a:ext cx="5961397" cy="5716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3200" dirty="0">
                <a:solidFill>
                  <a:srgbClr val="1B75BC"/>
                </a:solidFill>
                <a:latin typeface="Avenir Next LT Pro" panose="020B0504020202020204" pitchFamily="34" charset="0"/>
              </a:rPr>
              <a:t>What is The MLC?</a:t>
            </a:r>
          </a:p>
        </p:txBody>
      </p:sp>
    </p:spTree>
    <p:custDataLst>
      <p:tags r:id="rId1"/>
    </p:custDataLst>
    <p:extLst>
      <p:ext uri="{BB962C8B-B14F-4D97-AF65-F5344CB8AC3E}">
        <p14:creationId xmlns:p14="http://schemas.microsoft.com/office/powerpoint/2010/main" val="389875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p:txBody>
          <a:bodyPr>
            <a:normAutofit fontScale="90000"/>
          </a:bodyPr>
          <a:lstStyle/>
          <a:p>
            <a:r>
              <a:rPr lang="en-US" dirty="0"/>
              <a:t>Changed by the Music Modernization Act</a:t>
            </a:r>
          </a:p>
        </p:txBody>
      </p:sp>
      <p:cxnSp>
        <p:nvCxnSpPr>
          <p:cNvPr id="12" name="Straight Connector 11">
            <a:extLst>
              <a:ext uri="{FF2B5EF4-FFF2-40B4-BE49-F238E27FC236}">
                <a16:creationId xmlns:a16="http://schemas.microsoft.com/office/drawing/2014/main" id="{5382631D-3092-4000-934E-8D0532F1A616}"/>
              </a:ext>
            </a:extLst>
          </p:cNvPr>
          <p:cNvCxnSpPr>
            <a:cxnSpLocks/>
          </p:cNvCxnSpPr>
          <p:nvPr/>
        </p:nvCxnSpPr>
        <p:spPr>
          <a:xfrm>
            <a:off x="1934708" y="997512"/>
            <a:ext cx="0" cy="4422900"/>
          </a:xfrm>
          <a:prstGeom prst="line">
            <a:avLst/>
          </a:prstGeom>
          <a:ln w="38100">
            <a:solidFill>
              <a:srgbClr val="FFC000"/>
            </a:solidFill>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4A8A54DA-B355-451D-9A31-BE43461455CD}"/>
              </a:ext>
            </a:extLst>
          </p:cNvPr>
          <p:cNvSpPr txBox="1"/>
          <p:nvPr/>
        </p:nvSpPr>
        <p:spPr>
          <a:xfrm>
            <a:off x="824702" y="955305"/>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Who</a:t>
            </a:r>
          </a:p>
        </p:txBody>
      </p:sp>
      <p:sp>
        <p:nvSpPr>
          <p:cNvPr id="9" name="TextBox 8">
            <a:extLst>
              <a:ext uri="{FF2B5EF4-FFF2-40B4-BE49-F238E27FC236}">
                <a16:creationId xmlns:a16="http://schemas.microsoft.com/office/drawing/2014/main" id="{D4E46E9E-5673-41E6-ADDB-A97E5BC9BFC2}"/>
              </a:ext>
            </a:extLst>
          </p:cNvPr>
          <p:cNvSpPr txBox="1"/>
          <p:nvPr/>
        </p:nvSpPr>
        <p:spPr>
          <a:xfrm>
            <a:off x="2078323" y="1857821"/>
            <a:ext cx="9067636" cy="1015663"/>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Blanket mechanical license</a:t>
            </a:r>
          </a:p>
          <a:p>
            <a:pPr lvl="1">
              <a:spcAft>
                <a:spcPts val="600"/>
              </a:spcAft>
            </a:pPr>
            <a:r>
              <a:rPr lang="en-US" sz="1600" dirty="0">
                <a:latin typeface="Avenir Next LT Pro Light" panose="020B0304020202020204" pitchFamily="34" charset="0"/>
              </a:rPr>
              <a:t>Only need to obtain one blanket license for all eligible musical works</a:t>
            </a:r>
          </a:p>
          <a:p>
            <a:pPr lvl="1">
              <a:spcAft>
                <a:spcPts val="600"/>
              </a:spcAft>
            </a:pPr>
            <a:r>
              <a:rPr lang="en-US" sz="1600" dirty="0">
                <a:latin typeface="Avenir Next LT Pro Light" panose="020B0304020202020204" pitchFamily="34" charset="0"/>
              </a:rPr>
              <a:t>Work-by-work voluntary licenses remain an option</a:t>
            </a:r>
          </a:p>
        </p:txBody>
      </p:sp>
      <p:sp>
        <p:nvSpPr>
          <p:cNvPr id="10" name="TextBox 9">
            <a:extLst>
              <a:ext uri="{FF2B5EF4-FFF2-40B4-BE49-F238E27FC236}">
                <a16:creationId xmlns:a16="http://schemas.microsoft.com/office/drawing/2014/main" id="{6AED3290-1403-497A-93FB-0C52CBDF1082}"/>
              </a:ext>
            </a:extLst>
          </p:cNvPr>
          <p:cNvSpPr txBox="1"/>
          <p:nvPr/>
        </p:nvSpPr>
        <p:spPr>
          <a:xfrm>
            <a:off x="2078323" y="955305"/>
            <a:ext cx="9067636"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Digital Service Providers </a:t>
            </a:r>
            <a:r>
              <a:rPr lang="en-US" sz="1200" i="1" dirty="0">
                <a:latin typeface="Avenir Next LT Pro Light" panose="020B0304020202020204" pitchFamily="34" charset="0"/>
              </a:rPr>
              <a:t>(U.S. DSPs operating Interactive Streaming and Download services)</a:t>
            </a:r>
            <a:endParaRPr lang="en-US" i="1" dirty="0">
              <a:latin typeface="Avenir Next LT Pro Light" panose="020B0304020202020204" pitchFamily="34" charset="0"/>
            </a:endParaRPr>
          </a:p>
        </p:txBody>
      </p:sp>
      <p:sp>
        <p:nvSpPr>
          <p:cNvPr id="11" name="TextBox 10">
            <a:extLst>
              <a:ext uri="{FF2B5EF4-FFF2-40B4-BE49-F238E27FC236}">
                <a16:creationId xmlns:a16="http://schemas.microsoft.com/office/drawing/2014/main" id="{C22D8F0D-67B1-4DD1-BA5B-3AFE381EDF32}"/>
              </a:ext>
            </a:extLst>
          </p:cNvPr>
          <p:cNvSpPr txBox="1"/>
          <p:nvPr/>
        </p:nvSpPr>
        <p:spPr>
          <a:xfrm>
            <a:off x="2078323" y="3010999"/>
            <a:ext cx="9067636" cy="1215717"/>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Secure a compulsory license if the musical work is eligible</a:t>
            </a:r>
          </a:p>
          <a:p>
            <a:pPr lvl="1">
              <a:spcAft>
                <a:spcPts val="600"/>
              </a:spcAft>
            </a:pPr>
            <a:r>
              <a:rPr lang="en-US" sz="1600" dirty="0">
                <a:latin typeface="Avenir Next LT Pro Light" panose="020B0304020202020204" pitchFamily="34" charset="0"/>
                <a:cs typeface="Times New Roman" panose="02020603050405020304" pitchFamily="18" charset="0"/>
              </a:rPr>
              <a:t>§</a:t>
            </a:r>
            <a:r>
              <a:rPr lang="en-US" sz="1600" dirty="0">
                <a:latin typeface="Avenir Next LT Pro Light" panose="020B0304020202020204" pitchFamily="34" charset="0"/>
              </a:rPr>
              <a:t>115: Does not have to </a:t>
            </a:r>
            <a:r>
              <a:rPr lang="en-US" sz="1600" i="1" dirty="0">
                <a:latin typeface="Avenir Next LT Pro Light" panose="020B0304020202020204" pitchFamily="34" charset="0"/>
              </a:rPr>
              <a:t>previously been </a:t>
            </a:r>
            <a:r>
              <a:rPr lang="en-US" sz="1600" dirty="0">
                <a:latin typeface="Avenir Next LT Pro Light" panose="020B0304020202020204" pitchFamily="34" charset="0"/>
              </a:rPr>
              <a:t>reproduced and distributed to the public – if the record company obtains a </a:t>
            </a:r>
            <a:r>
              <a:rPr lang="en-US" sz="1600" b="1" dirty="0">
                <a:latin typeface="Avenir Next LT Pro Light" panose="020B0304020202020204" pitchFamily="34" charset="0"/>
              </a:rPr>
              <a:t>first use </a:t>
            </a:r>
            <a:r>
              <a:rPr lang="en-US" sz="1600" dirty="0">
                <a:latin typeface="Avenir Next LT Pro Light" panose="020B0304020202020204" pitchFamily="34" charset="0"/>
              </a:rPr>
              <a:t>mechanical license from the copyright owner(s) and allows DSP to distribute their recording, that is enough</a:t>
            </a:r>
          </a:p>
        </p:txBody>
      </p:sp>
      <p:sp>
        <p:nvSpPr>
          <p:cNvPr id="13" name="TextBox 12">
            <a:extLst>
              <a:ext uri="{FF2B5EF4-FFF2-40B4-BE49-F238E27FC236}">
                <a16:creationId xmlns:a16="http://schemas.microsoft.com/office/drawing/2014/main" id="{E839EA1F-DFD9-4673-9F13-813371583E88}"/>
              </a:ext>
            </a:extLst>
          </p:cNvPr>
          <p:cNvSpPr txBox="1"/>
          <p:nvPr/>
        </p:nvSpPr>
        <p:spPr>
          <a:xfrm>
            <a:off x="824702" y="1857821"/>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What</a:t>
            </a:r>
          </a:p>
        </p:txBody>
      </p:sp>
      <p:sp>
        <p:nvSpPr>
          <p:cNvPr id="14" name="TextBox 13">
            <a:extLst>
              <a:ext uri="{FF2B5EF4-FFF2-40B4-BE49-F238E27FC236}">
                <a16:creationId xmlns:a16="http://schemas.microsoft.com/office/drawing/2014/main" id="{4D50ECE3-DF93-4BDF-937F-1429C9306B8F}"/>
              </a:ext>
            </a:extLst>
          </p:cNvPr>
          <p:cNvSpPr txBox="1"/>
          <p:nvPr/>
        </p:nvSpPr>
        <p:spPr>
          <a:xfrm>
            <a:off x="824702" y="3009282"/>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How </a:t>
            </a:r>
          </a:p>
        </p:txBody>
      </p:sp>
    </p:spTree>
    <p:custDataLst>
      <p:tags r:id="rId1"/>
    </p:custDataLst>
    <p:extLst>
      <p:ext uri="{BB962C8B-B14F-4D97-AF65-F5344CB8AC3E}">
        <p14:creationId xmlns:p14="http://schemas.microsoft.com/office/powerpoint/2010/main" val="299015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a:prstGeom prst="rect">
            <a:avLst/>
          </a:prstGeom>
        </p:spPr>
        <p:txBody>
          <a:bodyPr>
            <a:normAutofit fontScale="90000"/>
          </a:bodyPr>
          <a:lstStyle/>
          <a:p>
            <a:r>
              <a:rPr lang="en-US" dirty="0"/>
              <a:t>Mechanical Licensing - Terminology</a:t>
            </a:r>
          </a:p>
        </p:txBody>
      </p:sp>
      <p:sp>
        <p:nvSpPr>
          <p:cNvPr id="25" name="TextBox 98">
            <a:extLst>
              <a:ext uri="{FF2B5EF4-FFF2-40B4-BE49-F238E27FC236}">
                <a16:creationId xmlns:a16="http://schemas.microsoft.com/office/drawing/2014/main" id="{5771161A-33C6-4B25-9907-B22CD1B5DB7D}"/>
              </a:ext>
            </a:extLst>
          </p:cNvPr>
          <p:cNvSpPr txBox="1"/>
          <p:nvPr/>
        </p:nvSpPr>
        <p:spPr>
          <a:xfrm>
            <a:off x="750338" y="1141709"/>
            <a:ext cx="510836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1B75BC"/>
                </a:solidFill>
                <a:latin typeface="Avenir Next LT Pro Light" panose="020B0304020202020204" pitchFamily="34" charset="0"/>
              </a:rPr>
              <a:t>First Mechanical Use</a:t>
            </a:r>
          </a:p>
        </p:txBody>
      </p:sp>
      <p:sp>
        <p:nvSpPr>
          <p:cNvPr id="4" name="TextBox 3">
            <a:extLst>
              <a:ext uri="{FF2B5EF4-FFF2-40B4-BE49-F238E27FC236}">
                <a16:creationId xmlns:a16="http://schemas.microsoft.com/office/drawing/2014/main" id="{27535552-7DFF-7F28-F9F5-17B046AE09BD}"/>
              </a:ext>
            </a:extLst>
          </p:cNvPr>
          <p:cNvSpPr txBox="1"/>
          <p:nvPr/>
        </p:nvSpPr>
        <p:spPr>
          <a:xfrm>
            <a:off x="750339" y="1615556"/>
            <a:ext cx="5108363" cy="2308324"/>
          </a:xfrm>
          <a:prstGeom prst="rect">
            <a:avLst/>
          </a:prstGeom>
          <a:noFill/>
        </p:spPr>
        <p:txBody>
          <a:bodyPr wrap="square" rtlCol="0">
            <a:spAutoFit/>
          </a:bodyPr>
          <a:lstStyle/>
          <a:p>
            <a:pPr algn="ctr"/>
            <a:r>
              <a:rPr lang="en-US" b="1" dirty="0">
                <a:latin typeface="Avenir Next LT Pro Light" panose="020B0304020202020204" pitchFamily="34" charset="0"/>
              </a:rPr>
              <a:t>First time a musical work will be:</a:t>
            </a:r>
          </a:p>
          <a:p>
            <a:pPr marL="285750" indent="-285750">
              <a:buFont typeface="Arial" panose="020B0604020202020204" pitchFamily="34" charset="0"/>
              <a:buChar char="•"/>
            </a:pPr>
            <a:r>
              <a:rPr lang="en-US" dirty="0">
                <a:latin typeface="Avenir Next LT Pro Light" panose="020B0304020202020204" pitchFamily="34" charset="0"/>
              </a:rPr>
              <a:t>incorporated into a sound recording</a:t>
            </a:r>
          </a:p>
          <a:p>
            <a:pPr marL="285750" indent="-285750">
              <a:buFont typeface="Arial" panose="020B0604020202020204" pitchFamily="34" charset="0"/>
              <a:buChar char="•"/>
            </a:pPr>
            <a:r>
              <a:rPr lang="en-US" dirty="0">
                <a:latin typeface="Avenir Next LT Pro Light" panose="020B0304020202020204" pitchFamily="34" charset="0"/>
              </a:rPr>
              <a:t>the sound recording will be distributed to the public for their private use</a:t>
            </a:r>
          </a:p>
          <a:p>
            <a:pPr marL="285750" indent="-285750">
              <a:buFont typeface="Arial" panose="020B0604020202020204" pitchFamily="34" charset="0"/>
              <a:buChar char="•"/>
            </a:pPr>
            <a:r>
              <a:rPr lang="en-US" dirty="0">
                <a:latin typeface="Avenir Next LT Pro Light" panose="020B0304020202020204" pitchFamily="34" charset="0"/>
              </a:rPr>
              <a:t>as an audio-only </a:t>
            </a:r>
            <a:r>
              <a:rPr lang="en-US" i="1" dirty="0">
                <a:latin typeface="Avenir Next LT Pro Light" panose="020B0304020202020204" pitchFamily="34" charset="0"/>
              </a:rPr>
              <a:t>phonorecord</a:t>
            </a:r>
            <a:r>
              <a:rPr lang="en-US" dirty="0">
                <a:latin typeface="Avenir Next LT Pro Light" panose="020B0304020202020204" pitchFamily="34" charset="0"/>
              </a:rPr>
              <a:t> (vinyl, CD, etc.), or </a:t>
            </a:r>
            <a:r>
              <a:rPr lang="en-US" i="1" dirty="0">
                <a:latin typeface="Avenir Next LT Pro Light" panose="020B0304020202020204" pitchFamily="34" charset="0"/>
              </a:rPr>
              <a:t>digital phonorecord delivery (DPD) </a:t>
            </a:r>
            <a:r>
              <a:rPr lang="en-US" dirty="0">
                <a:latin typeface="Avenir Next LT Pro Light" panose="020B0304020202020204" pitchFamily="34" charset="0"/>
              </a:rPr>
              <a:t>(interactive stream, permanent or limited download)</a:t>
            </a:r>
          </a:p>
        </p:txBody>
      </p:sp>
      <p:sp>
        <p:nvSpPr>
          <p:cNvPr id="3" name="TextBox 98">
            <a:extLst>
              <a:ext uri="{FF2B5EF4-FFF2-40B4-BE49-F238E27FC236}">
                <a16:creationId xmlns:a16="http://schemas.microsoft.com/office/drawing/2014/main" id="{20C85B58-173D-B970-52E4-2B49BFE046AA}"/>
              </a:ext>
            </a:extLst>
          </p:cNvPr>
          <p:cNvSpPr txBox="1"/>
          <p:nvPr/>
        </p:nvSpPr>
        <p:spPr>
          <a:xfrm>
            <a:off x="750338" y="3934668"/>
            <a:ext cx="510836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1B75BC"/>
                </a:solidFill>
                <a:latin typeface="Avenir Next LT Pro Light" panose="020B0304020202020204" pitchFamily="34" charset="0"/>
              </a:rPr>
              <a:t>Second + Mechanical Use</a:t>
            </a:r>
          </a:p>
        </p:txBody>
      </p:sp>
      <p:sp>
        <p:nvSpPr>
          <p:cNvPr id="5" name="TextBox 4">
            <a:extLst>
              <a:ext uri="{FF2B5EF4-FFF2-40B4-BE49-F238E27FC236}">
                <a16:creationId xmlns:a16="http://schemas.microsoft.com/office/drawing/2014/main" id="{98496A99-7F69-0D1F-4B0F-667AD89E800C}"/>
              </a:ext>
            </a:extLst>
          </p:cNvPr>
          <p:cNvSpPr txBox="1"/>
          <p:nvPr/>
        </p:nvSpPr>
        <p:spPr>
          <a:xfrm>
            <a:off x="750338" y="4397727"/>
            <a:ext cx="5108363" cy="1477328"/>
          </a:xfrm>
          <a:prstGeom prst="rect">
            <a:avLst/>
          </a:prstGeom>
          <a:noFill/>
        </p:spPr>
        <p:txBody>
          <a:bodyPr wrap="square" rtlCol="0">
            <a:spAutoFit/>
          </a:bodyPr>
          <a:lstStyle/>
          <a:p>
            <a:pPr algn="ctr"/>
            <a:r>
              <a:rPr lang="en-US" b="1" dirty="0">
                <a:latin typeface="Avenir Next LT Pro Light" panose="020B0304020202020204" pitchFamily="34" charset="0"/>
              </a:rPr>
              <a:t>Second time or later time this happens</a:t>
            </a:r>
          </a:p>
          <a:p>
            <a:pPr marL="285750" indent="-285750">
              <a:buFont typeface="Arial" panose="020B0604020202020204" pitchFamily="34" charset="0"/>
              <a:buChar char="•"/>
            </a:pPr>
            <a:r>
              <a:rPr lang="en-US" dirty="0">
                <a:latin typeface="Avenir Next LT Pro Light" panose="020B0304020202020204" pitchFamily="34" charset="0"/>
              </a:rPr>
              <a:t>“Cover” sound recordings</a:t>
            </a:r>
          </a:p>
          <a:p>
            <a:pPr marL="285750" indent="-285750">
              <a:buFont typeface="Arial" panose="020B0604020202020204" pitchFamily="34" charset="0"/>
              <a:buChar char="•"/>
            </a:pPr>
            <a:r>
              <a:rPr lang="en-US" dirty="0">
                <a:latin typeface="Avenir Next LT Pro Light" panose="020B0304020202020204" pitchFamily="34" charset="0"/>
              </a:rPr>
              <a:t>Change in format/configuration that comes after the first phonorecord or DPD is released </a:t>
            </a:r>
          </a:p>
        </p:txBody>
      </p:sp>
      <p:sp>
        <p:nvSpPr>
          <p:cNvPr id="8" name="TextBox 98">
            <a:extLst>
              <a:ext uri="{FF2B5EF4-FFF2-40B4-BE49-F238E27FC236}">
                <a16:creationId xmlns:a16="http://schemas.microsoft.com/office/drawing/2014/main" id="{DA15DE80-AE83-7B28-9E76-804590925A26}"/>
              </a:ext>
            </a:extLst>
          </p:cNvPr>
          <p:cNvSpPr txBox="1"/>
          <p:nvPr/>
        </p:nvSpPr>
        <p:spPr>
          <a:xfrm>
            <a:off x="6363004" y="1141709"/>
            <a:ext cx="456513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1B75BC"/>
                </a:solidFill>
                <a:latin typeface="Avenir Next LT Pro Light" panose="020B0304020202020204" pitchFamily="34" charset="0"/>
              </a:rPr>
              <a:t>Compulsory License</a:t>
            </a:r>
          </a:p>
        </p:txBody>
      </p:sp>
      <p:sp>
        <p:nvSpPr>
          <p:cNvPr id="9" name="TextBox 8">
            <a:extLst>
              <a:ext uri="{FF2B5EF4-FFF2-40B4-BE49-F238E27FC236}">
                <a16:creationId xmlns:a16="http://schemas.microsoft.com/office/drawing/2014/main" id="{0AE1FDB6-7A9E-D03A-B3C6-7F54DE6E3486}"/>
              </a:ext>
            </a:extLst>
          </p:cNvPr>
          <p:cNvSpPr txBox="1"/>
          <p:nvPr/>
        </p:nvSpPr>
        <p:spPr>
          <a:xfrm>
            <a:off x="6363005" y="1618469"/>
            <a:ext cx="4565134"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venir Next LT Pro Light" panose="020B0304020202020204" pitchFamily="34" charset="0"/>
              </a:rPr>
              <a:t>License is created by the law (§115), not negotiated between the parties</a:t>
            </a:r>
          </a:p>
          <a:p>
            <a:pPr marL="285750" indent="-285750">
              <a:buFont typeface="Arial" panose="020B0604020202020204" pitchFamily="34" charset="0"/>
              <a:buChar char="•"/>
            </a:pPr>
            <a:r>
              <a:rPr lang="en-US" dirty="0">
                <a:latin typeface="Avenir Next LT Pro Light" panose="020B0304020202020204" pitchFamily="34" charset="0"/>
              </a:rPr>
              <a:t>Law and related regulations set the eligibility requirements and rules that must be followed (first use or second + comes into play)</a:t>
            </a:r>
          </a:p>
          <a:p>
            <a:pPr marL="285750" indent="-285750">
              <a:buFont typeface="Arial" panose="020B0604020202020204" pitchFamily="34" charset="0"/>
              <a:buChar char="•"/>
            </a:pPr>
            <a:r>
              <a:rPr lang="en-US" dirty="0">
                <a:latin typeface="Avenir Next LT Pro Light" panose="020B0304020202020204" pitchFamily="34" charset="0"/>
              </a:rPr>
              <a:t>Rules are different for record labels and digital services (DSPs)</a:t>
            </a:r>
          </a:p>
          <a:p>
            <a:pPr marL="285750" indent="-285750">
              <a:buFont typeface="Arial" panose="020B0604020202020204" pitchFamily="34" charset="0"/>
              <a:buChar char="•"/>
            </a:pPr>
            <a:r>
              <a:rPr lang="en-US" dirty="0">
                <a:latin typeface="Avenir Next LT Pro Light" panose="020B0304020202020204" pitchFamily="34" charset="0"/>
              </a:rPr>
              <a:t>“Statutory” Royalty Rates are set by the Copyright Royalty Board and published in the Code of Federal Regulations</a:t>
            </a:r>
          </a:p>
        </p:txBody>
      </p:sp>
    </p:spTree>
    <p:custDataLst>
      <p:tags r:id="rId1"/>
    </p:custDataLst>
    <p:extLst>
      <p:ext uri="{BB962C8B-B14F-4D97-AF65-F5344CB8AC3E}">
        <p14:creationId xmlns:p14="http://schemas.microsoft.com/office/powerpoint/2010/main" val="2949523294"/>
      </p:ext>
    </p:extLst>
  </p:cSld>
  <p:clrMapOvr>
    <a:masterClrMapping/>
  </p:clrMapOvr>
  <mc:AlternateContent xmlns:mc="http://schemas.openxmlformats.org/markup-compatibility/2006" xmlns:p14="http://schemas.microsoft.com/office/powerpoint/2010/main">
    <mc:Choice Requires="p14">
      <p:transition spd="slow" p14:dur="2000" advTm="143000"/>
    </mc:Choice>
    <mc:Fallback xmlns="">
      <p:transition spd="slow" advTm="14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5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500"/>
                                        <p:tgtEl>
                                          <p:spTgt spid="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
                                            <p:txEl>
                                              <p:pRg st="1" end="1"/>
                                            </p:txEl>
                                          </p:spTgt>
                                        </p:tgtEl>
                                        <p:attrNameLst>
                                          <p:attrName>style.visibility</p:attrName>
                                        </p:attrNameLst>
                                      </p:cBhvr>
                                      <p:to>
                                        <p:strVal val="visible"/>
                                      </p:to>
                                    </p:set>
                                    <p:animEffect transition="in" filter="fade">
                                      <p:cBhvr>
                                        <p:cTn id="62" dur="500"/>
                                        <p:tgtEl>
                                          <p:spTgt spid="9">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
                                            <p:txEl>
                                              <p:pRg st="2" end="2"/>
                                            </p:txEl>
                                          </p:spTgt>
                                        </p:tgtEl>
                                        <p:attrNameLst>
                                          <p:attrName>style.visibility</p:attrName>
                                        </p:attrNameLst>
                                      </p:cBhvr>
                                      <p:to>
                                        <p:strVal val="visible"/>
                                      </p:to>
                                    </p:set>
                                    <p:animEffect transition="in" filter="fade">
                                      <p:cBhvr>
                                        <p:cTn id="67" dur="500"/>
                                        <p:tgtEl>
                                          <p:spTgt spid="9">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
                                            <p:txEl>
                                              <p:pRg st="3" end="3"/>
                                            </p:txEl>
                                          </p:spTgt>
                                        </p:tgtEl>
                                        <p:attrNameLst>
                                          <p:attrName>style.visibility</p:attrName>
                                        </p:attrNameLst>
                                      </p:cBhvr>
                                      <p:to>
                                        <p:strVal val="visible"/>
                                      </p:to>
                                    </p:set>
                                    <p:animEffect transition="in" filter="fade">
                                      <p:cBhvr>
                                        <p:cTn id="7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p:txBody>
          <a:bodyPr>
            <a:normAutofit fontScale="90000"/>
          </a:bodyPr>
          <a:lstStyle/>
          <a:p>
            <a:r>
              <a:rPr lang="en-US" dirty="0"/>
              <a:t>The New Blanket License</a:t>
            </a:r>
          </a:p>
        </p:txBody>
      </p:sp>
      <p:grpSp>
        <p:nvGrpSpPr>
          <p:cNvPr id="9" name="Group 8">
            <a:extLst>
              <a:ext uri="{FF2B5EF4-FFF2-40B4-BE49-F238E27FC236}">
                <a16:creationId xmlns:a16="http://schemas.microsoft.com/office/drawing/2014/main" id="{274464E6-864D-4A37-A5FC-D542D612C3A5}"/>
              </a:ext>
            </a:extLst>
          </p:cNvPr>
          <p:cNvGrpSpPr/>
          <p:nvPr/>
        </p:nvGrpSpPr>
        <p:grpSpPr>
          <a:xfrm>
            <a:off x="1353351" y="1381308"/>
            <a:ext cx="4572000" cy="4050663"/>
            <a:chOff x="1078029" y="2305614"/>
            <a:chExt cx="4572000" cy="3555642"/>
          </a:xfrm>
        </p:grpSpPr>
        <p:sp>
          <p:nvSpPr>
            <p:cNvPr id="3" name="Rectangle: Rounded Corners 2">
              <a:extLst>
                <a:ext uri="{FF2B5EF4-FFF2-40B4-BE49-F238E27FC236}">
                  <a16:creationId xmlns:a16="http://schemas.microsoft.com/office/drawing/2014/main" id="{DA654FF7-B760-4C4A-9289-E7A5E02E6363}"/>
                </a:ext>
              </a:extLst>
            </p:cNvPr>
            <p:cNvSpPr/>
            <p:nvPr/>
          </p:nvSpPr>
          <p:spPr>
            <a:xfrm>
              <a:off x="1078029" y="2305614"/>
              <a:ext cx="4572000" cy="3555642"/>
            </a:xfrm>
            <a:prstGeom prst="round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a:latin typeface="Avenir Next LT Pro Light" panose="020B0304020202020204" pitchFamily="34" charset="0"/>
              </a:endParaRPr>
            </a:p>
          </p:txBody>
        </p:sp>
        <p:sp>
          <p:nvSpPr>
            <p:cNvPr id="6" name="TextBox 5">
              <a:extLst>
                <a:ext uri="{FF2B5EF4-FFF2-40B4-BE49-F238E27FC236}">
                  <a16:creationId xmlns:a16="http://schemas.microsoft.com/office/drawing/2014/main" id="{600D69E6-0BC1-4823-AE99-C15B778D90E2}"/>
                </a:ext>
              </a:extLst>
            </p:cNvPr>
            <p:cNvSpPr txBox="1"/>
            <p:nvPr/>
          </p:nvSpPr>
          <p:spPr>
            <a:xfrm>
              <a:off x="1341728" y="2383381"/>
              <a:ext cx="4044841" cy="3384295"/>
            </a:xfrm>
            <a:prstGeom prst="rect">
              <a:avLst/>
            </a:prstGeom>
            <a:noFill/>
          </p:spPr>
          <p:txBody>
            <a:bodyPr wrap="square" rtlCol="0">
              <a:spAutoFit/>
            </a:bodyPr>
            <a:lstStyle/>
            <a:p>
              <a:pPr>
                <a:spcAft>
                  <a:spcPts val="600"/>
                </a:spcAft>
              </a:pPr>
              <a:r>
                <a:rPr lang="en-US" sz="2000" b="1" dirty="0">
                  <a:solidFill>
                    <a:srgbClr val="1B75BC"/>
                  </a:solidFill>
                  <a:latin typeface="Avenir Next LT Pro Light" panose="020B0304020202020204" pitchFamily="34" charset="0"/>
                </a:rPr>
                <a:t>Applies to:</a:t>
              </a:r>
            </a:p>
            <a:p>
              <a:pPr marL="285750" indent="-285750">
                <a:spcAft>
                  <a:spcPts val="600"/>
                </a:spcAft>
                <a:buFont typeface="Wingdings" panose="05000000000000000000" pitchFamily="2" charset="2"/>
                <a:buChar char="ü"/>
              </a:pPr>
              <a:r>
                <a:rPr lang="en-US" sz="2000" dirty="0">
                  <a:latin typeface="Avenir Next LT Pro Light" panose="020B0304020202020204" pitchFamily="34" charset="0"/>
                </a:rPr>
                <a:t>Audio only</a:t>
              </a:r>
            </a:p>
            <a:p>
              <a:pPr marL="285750" indent="-285750">
                <a:spcAft>
                  <a:spcPts val="600"/>
                </a:spcAft>
                <a:buFont typeface="Wingdings" panose="05000000000000000000" pitchFamily="2" charset="2"/>
                <a:buChar char="ü"/>
              </a:pPr>
              <a:r>
                <a:rPr lang="en-US" sz="2000" dirty="0">
                  <a:latin typeface="Avenir Next LT Pro Light" panose="020B0304020202020204" pitchFamily="34" charset="0"/>
                </a:rPr>
                <a:t>Digital Mechanical Uses of Musical Works</a:t>
              </a:r>
            </a:p>
            <a:p>
              <a:pPr marL="800100" lvl="1" indent="-342900">
                <a:spcAft>
                  <a:spcPts val="600"/>
                </a:spcAft>
                <a:buFont typeface="Arial" panose="020B0604020202020204" pitchFamily="34" charset="0"/>
                <a:buChar char="•"/>
              </a:pPr>
              <a:r>
                <a:rPr lang="en-US" sz="2000" dirty="0">
                  <a:latin typeface="Avenir Next LT Pro Light" panose="020B0304020202020204" pitchFamily="34" charset="0"/>
                </a:rPr>
                <a:t>Interactive Streams</a:t>
              </a:r>
            </a:p>
            <a:p>
              <a:pPr marL="800100" lvl="1" indent="-342900">
                <a:spcAft>
                  <a:spcPts val="600"/>
                </a:spcAft>
                <a:buFont typeface="Arial" panose="020B0604020202020204" pitchFamily="34" charset="0"/>
                <a:buChar char="•"/>
              </a:pPr>
              <a:r>
                <a:rPr lang="en-US" sz="2000" dirty="0">
                  <a:latin typeface="Avenir Next LT Pro Light" panose="020B0304020202020204" pitchFamily="34" charset="0"/>
                </a:rPr>
                <a:t>Limited Downloads</a:t>
              </a:r>
            </a:p>
            <a:p>
              <a:pPr marL="800100" lvl="1" indent="-342900">
                <a:spcAft>
                  <a:spcPts val="600"/>
                </a:spcAft>
                <a:buFont typeface="Arial" panose="020B0604020202020204" pitchFamily="34" charset="0"/>
                <a:buChar char="•"/>
              </a:pPr>
              <a:r>
                <a:rPr lang="en-US" sz="2000" dirty="0">
                  <a:latin typeface="Avenir Next LT Pro Light" panose="020B0304020202020204" pitchFamily="34" charset="0"/>
                </a:rPr>
                <a:t>Permanent Downloads </a:t>
              </a:r>
            </a:p>
            <a:p>
              <a:pPr marL="285750" indent="-285750">
                <a:spcAft>
                  <a:spcPts val="600"/>
                </a:spcAft>
                <a:buFont typeface="Wingdings" panose="05000000000000000000" pitchFamily="2" charset="2"/>
                <a:buChar char="ü"/>
              </a:pPr>
              <a:r>
                <a:rPr lang="en-US" sz="2000" dirty="0">
                  <a:latin typeface="Avenir Next LT Pro Light" panose="020B0304020202020204" pitchFamily="34" charset="0"/>
                </a:rPr>
                <a:t>DSPs operating in the U.S.</a:t>
              </a:r>
            </a:p>
          </p:txBody>
        </p:sp>
      </p:grpSp>
      <p:grpSp>
        <p:nvGrpSpPr>
          <p:cNvPr id="10" name="Group 9">
            <a:extLst>
              <a:ext uri="{FF2B5EF4-FFF2-40B4-BE49-F238E27FC236}">
                <a16:creationId xmlns:a16="http://schemas.microsoft.com/office/drawing/2014/main" id="{4690522E-897F-4916-89DF-AF1A70A118C2}"/>
              </a:ext>
            </a:extLst>
          </p:cNvPr>
          <p:cNvGrpSpPr/>
          <p:nvPr/>
        </p:nvGrpSpPr>
        <p:grpSpPr>
          <a:xfrm>
            <a:off x="6266649" y="1381307"/>
            <a:ext cx="4572000" cy="4007437"/>
            <a:chOff x="5991326" y="2305612"/>
            <a:chExt cx="4572000" cy="3543558"/>
          </a:xfrm>
        </p:grpSpPr>
        <p:sp>
          <p:nvSpPr>
            <p:cNvPr id="8" name="Rectangle: Rounded Corners 7">
              <a:extLst>
                <a:ext uri="{FF2B5EF4-FFF2-40B4-BE49-F238E27FC236}">
                  <a16:creationId xmlns:a16="http://schemas.microsoft.com/office/drawing/2014/main" id="{38ECE555-D2CF-44A9-A001-25C801541B76}"/>
                </a:ext>
              </a:extLst>
            </p:cNvPr>
            <p:cNvSpPr/>
            <p:nvPr/>
          </p:nvSpPr>
          <p:spPr>
            <a:xfrm>
              <a:off x="5991326" y="2305612"/>
              <a:ext cx="4572000" cy="3543558"/>
            </a:xfrm>
            <a:prstGeom prst="round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dirty="0">
                <a:latin typeface="Avenir Next LT Pro Light" panose="020B0304020202020204" pitchFamily="34" charset="0"/>
              </a:endParaRPr>
            </a:p>
          </p:txBody>
        </p:sp>
        <p:sp>
          <p:nvSpPr>
            <p:cNvPr id="7" name="TextBox 6">
              <a:extLst>
                <a:ext uri="{FF2B5EF4-FFF2-40B4-BE49-F238E27FC236}">
                  <a16:creationId xmlns:a16="http://schemas.microsoft.com/office/drawing/2014/main" id="{B92246CE-BE02-42D1-85AD-04D21B355DA2}"/>
                </a:ext>
              </a:extLst>
            </p:cNvPr>
            <p:cNvSpPr txBox="1"/>
            <p:nvPr/>
          </p:nvSpPr>
          <p:spPr>
            <a:xfrm>
              <a:off x="6264265" y="2383381"/>
              <a:ext cx="4248489" cy="3279409"/>
            </a:xfrm>
            <a:prstGeom prst="rect">
              <a:avLst/>
            </a:prstGeom>
            <a:noFill/>
          </p:spPr>
          <p:txBody>
            <a:bodyPr wrap="square" rtlCol="0">
              <a:spAutoFit/>
            </a:bodyPr>
            <a:lstStyle/>
            <a:p>
              <a:pPr>
                <a:spcAft>
                  <a:spcPts val="600"/>
                </a:spcAft>
              </a:pPr>
              <a:r>
                <a:rPr lang="en-US" sz="2000" b="1" dirty="0">
                  <a:solidFill>
                    <a:srgbClr val="C00000"/>
                  </a:solidFill>
                  <a:latin typeface="Avenir Next LT Pro Light" panose="020B0304020202020204" pitchFamily="34" charset="0"/>
                </a:rPr>
                <a:t>Does NOT Include:</a:t>
              </a:r>
            </a:p>
            <a:p>
              <a:pPr marL="342900" indent="-342900">
                <a:spcAft>
                  <a:spcPts val="600"/>
                </a:spcAft>
                <a:buBlip>
                  <a:blip r:embed="rId4">
                    <a:extLst>
                      <a:ext uri="{96DAC541-7B7A-43D3-8B79-37D633B846F1}">
                        <asvg:svgBlip xmlns:asvg="http://schemas.microsoft.com/office/drawing/2016/SVG/main" r:embed="rId5"/>
                      </a:ext>
                    </a:extLst>
                  </a:blip>
                </a:buBlip>
              </a:pPr>
              <a:r>
                <a:rPr lang="en-US" sz="2000" dirty="0">
                  <a:latin typeface="Avenir Next LT Pro Light" panose="020B0304020202020204" pitchFamily="34" charset="0"/>
                </a:rPr>
                <a:t>Physical Mechanical Uses </a:t>
              </a:r>
              <a:r>
                <a:rPr lang="en-US" sz="2000" i="1" dirty="0">
                  <a:latin typeface="Avenir Next LT Pro Light" panose="020B0304020202020204" pitchFamily="34" charset="0"/>
                </a:rPr>
                <a:t>(e.g., CDs, Vinyl)</a:t>
              </a:r>
            </a:p>
            <a:p>
              <a:pPr marL="342900" indent="-342900">
                <a:spcAft>
                  <a:spcPts val="600"/>
                </a:spcAft>
                <a:buBlip>
                  <a:blip r:embed="rId4">
                    <a:extLst>
                      <a:ext uri="{96DAC541-7B7A-43D3-8B79-37D633B846F1}">
                        <asvg:svgBlip xmlns:asvg="http://schemas.microsoft.com/office/drawing/2016/SVG/main" r:embed="rId5"/>
                      </a:ext>
                    </a:extLst>
                  </a:blip>
                </a:buBlip>
              </a:pPr>
              <a:r>
                <a:rPr lang="en-US" sz="2000" dirty="0">
                  <a:latin typeface="Avenir Next LT Pro Light" panose="020B0304020202020204" pitchFamily="34" charset="0"/>
                </a:rPr>
                <a:t>Video Streams or Video Downloads </a:t>
              </a:r>
            </a:p>
            <a:p>
              <a:pPr marL="342900" indent="-342900">
                <a:spcAft>
                  <a:spcPts val="600"/>
                </a:spcAft>
                <a:buBlip>
                  <a:blip r:embed="rId4">
                    <a:extLst>
                      <a:ext uri="{96DAC541-7B7A-43D3-8B79-37D633B846F1}">
                        <asvg:svgBlip xmlns:asvg="http://schemas.microsoft.com/office/drawing/2016/SVG/main" r:embed="rId5"/>
                      </a:ext>
                    </a:extLst>
                  </a:blip>
                </a:buBlip>
              </a:pPr>
              <a:r>
                <a:rPr lang="en-US" sz="2000" dirty="0">
                  <a:latin typeface="Avenir Next LT Pro Light" panose="020B0304020202020204" pitchFamily="34" charset="0"/>
                </a:rPr>
                <a:t>Public Performance</a:t>
              </a:r>
            </a:p>
            <a:p>
              <a:pPr marL="342900" indent="-342900">
                <a:spcAft>
                  <a:spcPts val="600"/>
                </a:spcAft>
                <a:buBlip>
                  <a:blip r:embed="rId4">
                    <a:extLst>
                      <a:ext uri="{96DAC541-7B7A-43D3-8B79-37D633B846F1}">
                        <asvg:svgBlip xmlns:asvg="http://schemas.microsoft.com/office/drawing/2016/SVG/main" r:embed="rId5"/>
                      </a:ext>
                    </a:extLst>
                  </a:blip>
                </a:buBlip>
              </a:pPr>
              <a:r>
                <a:rPr lang="en-US" sz="2000" dirty="0">
                  <a:latin typeface="Avenir Next LT Pro Light" panose="020B0304020202020204" pitchFamily="34" charset="0"/>
                </a:rPr>
                <a:t>Use of Lyrics</a:t>
              </a:r>
            </a:p>
            <a:p>
              <a:pPr marL="342900" indent="-342900">
                <a:spcAft>
                  <a:spcPts val="600"/>
                </a:spcAft>
                <a:buBlip>
                  <a:blip r:embed="rId4">
                    <a:extLst>
                      <a:ext uri="{96DAC541-7B7A-43D3-8B79-37D633B846F1}">
                        <asvg:svgBlip xmlns:asvg="http://schemas.microsoft.com/office/drawing/2016/SVG/main" r:embed="rId5"/>
                      </a:ext>
                    </a:extLst>
                  </a:blip>
                </a:buBlip>
              </a:pPr>
              <a:r>
                <a:rPr lang="en-US" sz="2000" dirty="0">
                  <a:latin typeface="Avenir Next LT Pro Light" panose="020B0304020202020204" pitchFamily="34" charset="0"/>
                </a:rPr>
                <a:t>Non-Interactive Streams </a:t>
              </a:r>
            </a:p>
            <a:p>
              <a:pPr marL="461963">
                <a:spcAft>
                  <a:spcPts val="600"/>
                </a:spcAft>
              </a:pPr>
              <a:r>
                <a:rPr lang="en-US" sz="2000" i="1" dirty="0">
                  <a:latin typeface="Avenir Next LT Pro Light" panose="020B0304020202020204" pitchFamily="34" charset="0"/>
                </a:rPr>
                <a:t>(e.g., Satellite, Internet Radio)</a:t>
              </a:r>
            </a:p>
            <a:p>
              <a:pPr marL="342900" indent="-342900">
                <a:spcAft>
                  <a:spcPts val="600"/>
                </a:spcAft>
                <a:buBlip>
                  <a:blip r:embed="rId4">
                    <a:extLst>
                      <a:ext uri="{96DAC541-7B7A-43D3-8B79-37D633B846F1}">
                        <asvg:svgBlip xmlns:asvg="http://schemas.microsoft.com/office/drawing/2016/SVG/main" r:embed="rId5"/>
                      </a:ext>
                    </a:extLst>
                  </a:blip>
                </a:buBlip>
              </a:pPr>
              <a:r>
                <a:rPr lang="en-US" sz="2000" dirty="0">
                  <a:latin typeface="Avenir Next LT Pro Light" panose="020B0304020202020204" pitchFamily="34" charset="0"/>
                </a:rPr>
                <a:t>Uses outside of the U.S.</a:t>
              </a:r>
            </a:p>
          </p:txBody>
        </p:sp>
      </p:grpSp>
    </p:spTree>
    <p:custDataLst>
      <p:tags r:id="rId1"/>
    </p:custDataLst>
    <p:extLst>
      <p:ext uri="{BB962C8B-B14F-4D97-AF65-F5344CB8AC3E}">
        <p14:creationId xmlns:p14="http://schemas.microsoft.com/office/powerpoint/2010/main" val="1069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Table 46">
            <a:extLst>
              <a:ext uri="{FF2B5EF4-FFF2-40B4-BE49-F238E27FC236}">
                <a16:creationId xmlns:a16="http://schemas.microsoft.com/office/drawing/2014/main" id="{AB801F83-D8E8-54ED-744D-3F18AB5EE559}"/>
              </a:ext>
            </a:extLst>
          </p:cNvPr>
          <p:cNvGraphicFramePr>
            <a:graphicFrameLocks noGrp="1"/>
          </p:cNvGraphicFramePr>
          <p:nvPr/>
        </p:nvGraphicFramePr>
        <p:xfrm>
          <a:off x="9023747" y="1939818"/>
          <a:ext cx="1984923" cy="4298418"/>
        </p:xfrm>
        <a:graphic>
          <a:graphicData uri="http://schemas.openxmlformats.org/drawingml/2006/table">
            <a:tbl>
              <a:tblPr firstRow="1" bandRow="1">
                <a:tableStyleId>{2D5ABB26-0587-4C30-8999-92F81FD0307C}</a:tableStyleId>
              </a:tblPr>
              <a:tblGrid>
                <a:gridCol w="1984923">
                  <a:extLst>
                    <a:ext uri="{9D8B030D-6E8A-4147-A177-3AD203B41FA5}">
                      <a16:colId xmlns:a16="http://schemas.microsoft.com/office/drawing/2014/main" val="1942677931"/>
                    </a:ext>
                  </a:extLst>
                </a:gridCol>
              </a:tblGrid>
              <a:tr h="558542">
                <a:tc>
                  <a:txBody>
                    <a:bodyPr/>
                    <a:lstStyle/>
                    <a:p>
                      <a:pPr algn="ctr"/>
                      <a:r>
                        <a:rPr lang="en-US" sz="1000" b="1" dirty="0">
                          <a:latin typeface="Avenir Next LT Pro" panose="020B0504020202020204" pitchFamily="34" charset="0"/>
                        </a:rPr>
                        <a:t>Physical Products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68356657"/>
                  </a:ext>
                </a:extLst>
              </a:tr>
              <a:tr h="1464040">
                <a:tc>
                  <a:txBody>
                    <a:bodyPr/>
                    <a:lstStyle/>
                    <a:p>
                      <a:pPr algn="ctr"/>
                      <a:r>
                        <a:rPr lang="en-US" sz="1000" dirty="0">
                          <a:solidFill>
                            <a:srgbClr val="1B75BC"/>
                          </a:solidFill>
                          <a:latin typeface="Avenir Next LT Pro" panose="020B0504020202020204" pitchFamily="34" charset="0"/>
                        </a:rPr>
                        <a:t>Record Label:</a:t>
                      </a:r>
                    </a:p>
                    <a:p>
                      <a:pPr algn="ctr"/>
                      <a:r>
                        <a:rPr lang="en-US" sz="1000" dirty="0">
                          <a:latin typeface="Avenir Next LT Pro" panose="020B0504020202020204" pitchFamily="34" charset="0"/>
                        </a:rPr>
                        <a:t>obtains voluntary first use mechanical license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6043338"/>
                  </a:ext>
                </a:extLst>
              </a:tr>
              <a:tr h="1269996">
                <a:tc>
                  <a:txBody>
                    <a:bodyPr/>
                    <a:lstStyle/>
                    <a:p>
                      <a:pPr algn="ctr"/>
                      <a:r>
                        <a:rPr lang="en-US" sz="1000" dirty="0">
                          <a:solidFill>
                            <a:srgbClr val="1B75BC"/>
                          </a:solidFill>
                          <a:latin typeface="Avenir Next LT Pro" panose="020B0504020202020204" pitchFamily="34" charset="0"/>
                        </a:rPr>
                        <a:t>Record Label:</a:t>
                      </a:r>
                    </a:p>
                    <a:p>
                      <a:pPr algn="ctr"/>
                      <a:r>
                        <a:rPr lang="en-US" sz="1000" dirty="0">
                          <a:latin typeface="Avenir Next LT Pro" panose="020B0504020202020204" pitchFamily="34" charset="0"/>
                        </a:rPr>
                        <a:t>(a) obtains voluntary license or (b) obtains compulsory license</a:t>
                      </a:r>
                    </a:p>
                    <a:p>
                      <a:pPr algn="ctr"/>
                      <a:endParaRPr lang="en-US" sz="1000" dirty="0">
                        <a:solidFill>
                          <a:srgbClr val="1B75BC"/>
                        </a:solidFill>
                        <a:latin typeface="Avenir Next LT Pro" panose="020B05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10502"/>
                  </a:ext>
                </a:extLst>
              </a:tr>
              <a:tr h="1005840">
                <a:tc>
                  <a:txBody>
                    <a:bodyPr/>
                    <a:lstStyle/>
                    <a:p>
                      <a:pPr algn="ctr"/>
                      <a:r>
                        <a:rPr lang="en-US" sz="1000" b="0" dirty="0">
                          <a:solidFill>
                            <a:schemeClr val="tx1"/>
                          </a:solidFill>
                          <a:latin typeface="Avenir Next LT Pro" panose="020B0504020202020204" pitchFamily="34" charset="0"/>
                          <a:sym typeface="Wingdings" panose="05000000000000000000" pitchFamily="2" charset="2"/>
                        </a:rPr>
                        <a:t>Record Label </a:t>
                      </a:r>
                      <a:r>
                        <a:rPr lang="en-US" sz="1000" dirty="0">
                          <a:latin typeface="Avenir Next LT Pro" panose="020B0504020202020204" pitchFamily="34" charset="0"/>
                          <a:sym typeface="Wingdings" panose="05000000000000000000" pitchFamily="2" charset="2"/>
                        </a:rPr>
                        <a:t> Publisher  Songwriter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222181"/>
                  </a:ext>
                </a:extLst>
              </a:tr>
            </a:tbl>
          </a:graphicData>
        </a:graphic>
      </p:graphicFrame>
      <p:graphicFrame>
        <p:nvGraphicFramePr>
          <p:cNvPr id="34" name="Table 33">
            <a:extLst>
              <a:ext uri="{FF2B5EF4-FFF2-40B4-BE49-F238E27FC236}">
                <a16:creationId xmlns:a16="http://schemas.microsoft.com/office/drawing/2014/main" id="{886AFFD2-81A9-1FFB-5528-53B362500522}"/>
              </a:ext>
            </a:extLst>
          </p:cNvPr>
          <p:cNvGraphicFramePr>
            <a:graphicFrameLocks noGrp="1"/>
          </p:cNvGraphicFramePr>
          <p:nvPr/>
        </p:nvGraphicFramePr>
        <p:xfrm>
          <a:off x="4822181" y="1939818"/>
          <a:ext cx="1984923" cy="4328160"/>
        </p:xfrm>
        <a:graphic>
          <a:graphicData uri="http://schemas.openxmlformats.org/drawingml/2006/table">
            <a:tbl>
              <a:tblPr firstRow="1" bandRow="1">
                <a:tableStyleId>{2D5ABB26-0587-4C30-8999-92F81FD0307C}</a:tableStyleId>
              </a:tblPr>
              <a:tblGrid>
                <a:gridCol w="1984923">
                  <a:extLst>
                    <a:ext uri="{9D8B030D-6E8A-4147-A177-3AD203B41FA5}">
                      <a16:colId xmlns:a16="http://schemas.microsoft.com/office/drawing/2014/main" val="1942677931"/>
                    </a:ext>
                  </a:extLst>
                </a:gridCol>
              </a:tblGrid>
              <a:tr h="548640">
                <a:tc>
                  <a:txBody>
                    <a:bodyPr/>
                    <a:lstStyle/>
                    <a:p>
                      <a:pPr algn="ctr"/>
                      <a:r>
                        <a:rPr lang="en-US" sz="1000" b="1" dirty="0">
                          <a:latin typeface="Avenir Next LT Pro" panose="020B0504020202020204" pitchFamily="34" charset="0"/>
                        </a:rPr>
                        <a:t>Permanent Download where DSP will secure license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68356657"/>
                  </a:ext>
                </a:extLst>
              </a:tr>
              <a:tr h="370840">
                <a:tc>
                  <a:txBody>
                    <a:bodyPr/>
                    <a:lstStyle/>
                    <a:p>
                      <a:pPr algn="ctr"/>
                      <a:r>
                        <a:rPr lang="en-US" sz="1000" dirty="0">
                          <a:solidFill>
                            <a:srgbClr val="1B75BC"/>
                          </a:solidFill>
                          <a:latin typeface="Avenir Next LT Pro" panose="020B0504020202020204" pitchFamily="34" charset="0"/>
                        </a:rPr>
                        <a:t>Record Label:</a:t>
                      </a:r>
                    </a:p>
                    <a:p>
                      <a:pPr algn="ctr"/>
                      <a:r>
                        <a:rPr lang="en-US" sz="1000" dirty="0">
                          <a:latin typeface="Avenir Next LT Pro" panose="020B0504020202020204" pitchFamily="34" charset="0"/>
                        </a:rPr>
                        <a:t>obtains voluntary first use mechanical license</a:t>
                      </a:r>
                    </a:p>
                    <a:p>
                      <a:pPr algn="ctr"/>
                      <a:r>
                        <a:rPr lang="en-US" sz="1000" b="1" u="sng" dirty="0">
                          <a:latin typeface="Avenir Next LT Pro" panose="020B0504020202020204" pitchFamily="34" charset="0"/>
                        </a:rPr>
                        <a:t>then</a:t>
                      </a:r>
                    </a:p>
                    <a:p>
                      <a:pPr algn="ctr"/>
                      <a:endParaRPr lang="en-US" sz="1000" dirty="0">
                        <a:latin typeface="Avenir Next LT Pro" panose="020B0504020202020204" pitchFamily="34" charset="0"/>
                      </a:endParaRPr>
                    </a:p>
                    <a:p>
                      <a:pPr algn="ctr"/>
                      <a:r>
                        <a:rPr lang="en-US" sz="1000" dirty="0">
                          <a:solidFill>
                            <a:srgbClr val="1B75BC"/>
                          </a:solidFill>
                          <a:latin typeface="Avenir Next LT Pro" panose="020B0504020202020204" pitchFamily="34" charset="0"/>
                        </a:rPr>
                        <a:t>DSP:</a:t>
                      </a:r>
                    </a:p>
                    <a:p>
                      <a:pPr algn="ctr"/>
                      <a:r>
                        <a:rPr lang="en-US" sz="1000" dirty="0">
                          <a:latin typeface="Avenir Next LT Pro" panose="020B0504020202020204" pitchFamily="34" charset="0"/>
                        </a:rPr>
                        <a:t>(a) relies on the blanket compulsory license, or (b) obtains a voluntary license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6043338"/>
                  </a:ext>
                </a:extLst>
              </a:tr>
              <a:tr h="370840">
                <a:tc>
                  <a:txBody>
                    <a:bodyPr/>
                    <a:lstStyle/>
                    <a:p>
                      <a:pPr algn="ctr"/>
                      <a:r>
                        <a:rPr lang="en-US" sz="1000" dirty="0">
                          <a:solidFill>
                            <a:srgbClr val="1B75BC"/>
                          </a:solidFill>
                          <a:latin typeface="Avenir Next LT Pro" panose="020B0504020202020204" pitchFamily="34" charset="0"/>
                        </a:rPr>
                        <a:t>Record Label:</a:t>
                      </a:r>
                    </a:p>
                    <a:p>
                      <a:pPr algn="ctr"/>
                      <a:r>
                        <a:rPr lang="en-US" sz="1000" dirty="0">
                          <a:latin typeface="Avenir Next LT Pro" panose="020B0504020202020204" pitchFamily="34" charset="0"/>
                        </a:rPr>
                        <a:t>does not need to obtain a mechanical license</a:t>
                      </a:r>
                    </a:p>
                    <a:p>
                      <a:pPr algn="ctr"/>
                      <a:endParaRPr lang="en-US" sz="1000" dirty="0">
                        <a:solidFill>
                          <a:srgbClr val="1B75BC"/>
                        </a:solidFill>
                        <a:latin typeface="Avenir Next LT Pro" panose="020B0504020202020204" pitchFamily="34" charset="0"/>
                      </a:endParaRPr>
                    </a:p>
                    <a:p>
                      <a:pPr algn="ctr"/>
                      <a:r>
                        <a:rPr lang="en-US" sz="1000" dirty="0">
                          <a:solidFill>
                            <a:srgbClr val="1B75BC"/>
                          </a:solidFill>
                          <a:latin typeface="Avenir Next LT Pro" panose="020B0504020202020204" pitchFamily="34" charset="0"/>
                        </a:rPr>
                        <a:t>DSP:</a:t>
                      </a:r>
                    </a:p>
                    <a:p>
                      <a:pPr marL="0" marR="0" lvl="0" indent="0" algn="ctr" defTabSz="914385" rtl="0" eaLnBrk="1" fontAlgn="auto" latinLnBrk="0" hangingPunct="1">
                        <a:lnSpc>
                          <a:spcPct val="100000"/>
                        </a:lnSpc>
                        <a:spcBef>
                          <a:spcPts val="0"/>
                        </a:spcBef>
                        <a:spcAft>
                          <a:spcPts val="0"/>
                        </a:spcAft>
                        <a:buClrTx/>
                        <a:buSzTx/>
                        <a:buFontTx/>
                        <a:buNone/>
                        <a:tabLst/>
                        <a:defRPr/>
                      </a:pPr>
                      <a:r>
                        <a:rPr lang="en-US" sz="1000" dirty="0">
                          <a:latin typeface="Avenir Next LT Pro" panose="020B0504020202020204" pitchFamily="34" charset="0"/>
                        </a:rPr>
                        <a:t>(a) relies on the blanket compulsory license or (b) obtains a voluntary license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10502"/>
                  </a:ext>
                </a:extLst>
              </a:tr>
              <a:tr h="370840">
                <a:tc>
                  <a:txBody>
                    <a:bodyPr/>
                    <a:lstStyle/>
                    <a:p>
                      <a:pPr algn="ctr"/>
                      <a:r>
                        <a:rPr lang="en-US" sz="1000" dirty="0">
                          <a:latin typeface="Avenir Next LT Pro" panose="020B0504020202020204" pitchFamily="34" charset="0"/>
                        </a:rPr>
                        <a:t>Either</a:t>
                      </a:r>
                    </a:p>
                    <a:p>
                      <a:pPr marL="0" indent="0" algn="ctr">
                        <a:buNone/>
                      </a:pPr>
                      <a:r>
                        <a:rPr lang="en-US" sz="1000" dirty="0">
                          <a:latin typeface="Avenir Next LT Pro" panose="020B0504020202020204" pitchFamily="34" charset="0"/>
                        </a:rPr>
                        <a:t>(a) DSP </a:t>
                      </a:r>
                      <a:r>
                        <a:rPr lang="en-US" sz="1000" dirty="0">
                          <a:latin typeface="Avenir Next LT Pro" panose="020B0504020202020204" pitchFamily="34" charset="0"/>
                          <a:sym typeface="Wingdings" panose="05000000000000000000" pitchFamily="2" charset="2"/>
                        </a:rPr>
                        <a:t> </a:t>
                      </a:r>
                      <a:r>
                        <a:rPr lang="en-US" sz="1000" b="1" dirty="0">
                          <a:solidFill>
                            <a:srgbClr val="1B75BC"/>
                          </a:solidFill>
                          <a:latin typeface="Avenir Next LT Pro" panose="020B0504020202020204" pitchFamily="34" charset="0"/>
                          <a:sym typeface="Wingdings" panose="05000000000000000000" pitchFamily="2" charset="2"/>
                        </a:rPr>
                        <a:t>The MLC </a:t>
                      </a:r>
                      <a:r>
                        <a:rPr lang="en-US" sz="1000" dirty="0">
                          <a:latin typeface="Avenir Next LT Pro" panose="020B0504020202020204" pitchFamily="34" charset="0"/>
                          <a:sym typeface="Wingdings" panose="05000000000000000000" pitchFamily="2" charset="2"/>
                        </a:rPr>
                        <a:t> Publisher  Songwriter, </a:t>
                      </a:r>
                    </a:p>
                    <a:p>
                      <a:pPr marL="0" indent="0" algn="ctr">
                        <a:buNone/>
                      </a:pPr>
                      <a:r>
                        <a:rPr lang="en-US" sz="1000" dirty="0">
                          <a:latin typeface="Avenir Next LT Pro" panose="020B0504020202020204" pitchFamily="34" charset="0"/>
                          <a:sym typeface="Wingdings" panose="05000000000000000000" pitchFamily="2" charset="2"/>
                        </a:rPr>
                        <a:t>or</a:t>
                      </a:r>
                    </a:p>
                    <a:p>
                      <a:pPr algn="ctr"/>
                      <a:r>
                        <a:rPr lang="en-US" sz="1000" dirty="0">
                          <a:latin typeface="Avenir Next LT Pro" panose="020B0504020202020204" pitchFamily="34" charset="0"/>
                          <a:sym typeface="Wingdings" panose="05000000000000000000" pitchFamily="2" charset="2"/>
                        </a:rPr>
                        <a:t>(b) </a:t>
                      </a:r>
                      <a:r>
                        <a:rPr lang="en-US" sz="1000" dirty="0">
                          <a:latin typeface="Avenir Next LT Pro" panose="020B0504020202020204" pitchFamily="34" charset="0"/>
                        </a:rPr>
                        <a:t>DSP </a:t>
                      </a:r>
                      <a:r>
                        <a:rPr lang="en-US" sz="1000" dirty="0">
                          <a:latin typeface="Avenir Next LT Pro" panose="020B0504020202020204" pitchFamily="34" charset="0"/>
                          <a:sym typeface="Wingdings" panose="05000000000000000000" pitchFamily="2" charset="2"/>
                        </a:rPr>
                        <a:t> Publisher  Songwriter</a:t>
                      </a:r>
                      <a:endParaRPr lang="en-US" sz="1000" dirty="0">
                        <a:latin typeface="Avenir Next LT Pro" panose="020B05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222181"/>
                  </a:ext>
                </a:extLst>
              </a:tr>
            </a:tbl>
          </a:graphicData>
        </a:graphic>
      </p:graphicFrame>
      <p:sp>
        <p:nvSpPr>
          <p:cNvPr id="3" name="Title 2">
            <a:extLst>
              <a:ext uri="{FF2B5EF4-FFF2-40B4-BE49-F238E27FC236}">
                <a16:creationId xmlns:a16="http://schemas.microsoft.com/office/drawing/2014/main" id="{398DFBE8-E7DE-5A48-87C4-199956D3D523}"/>
              </a:ext>
            </a:extLst>
          </p:cNvPr>
          <p:cNvSpPr>
            <a:spLocks noGrp="1"/>
          </p:cNvSpPr>
          <p:nvPr>
            <p:ph type="title"/>
          </p:nvPr>
        </p:nvSpPr>
        <p:spPr/>
        <p:txBody>
          <a:bodyPr lIns="91440" tIns="45720" rIns="91440" bIns="45720" anchor="t">
            <a:normAutofit fontScale="90000"/>
          </a:bodyPr>
          <a:lstStyle/>
          <a:p>
            <a:r>
              <a:rPr lang="en-US" dirty="0">
                <a:latin typeface="Avenir Next LT Pro"/>
              </a:rPr>
              <a:t>Mechanical Licenses – Who Does What</a:t>
            </a:r>
          </a:p>
        </p:txBody>
      </p:sp>
      <p:pic>
        <p:nvPicPr>
          <p:cNvPr id="8" name="Picture 4" descr="The official list of Record Store Day 2021 releases">
            <a:extLst>
              <a:ext uri="{FF2B5EF4-FFF2-40B4-BE49-F238E27FC236}">
                <a16:creationId xmlns:a16="http://schemas.microsoft.com/office/drawing/2014/main" id="{4B582C36-4468-3125-216D-E85D36C7360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6204" b="71389" l="8125" r="94250">
                        <a14:foregroundMark x1="13063" y1="34259" x2="13063" y2="34259"/>
                        <a14:foregroundMark x1="13438" y1="34537" x2="8125" y2="36204"/>
                        <a14:foregroundMark x1="19750" y1="28611" x2="19750" y2="38241"/>
                        <a14:foregroundMark x1="28625" y1="37222" x2="29500" y2="28704"/>
                        <a14:foregroundMark x1="40750" y1="27593" x2="45938" y2="32222"/>
                        <a14:foregroundMark x1="68125" y1="32222" x2="68125" y2="32222"/>
                        <a14:foregroundMark x1="12562" y1="52963" x2="12562" y2="52963"/>
                        <a14:foregroundMark x1="19875" y1="53519" x2="19875" y2="53519"/>
                        <a14:foregroundMark x1="30375" y1="68981" x2="38375" y2="71204"/>
                        <a14:foregroundMark x1="55000" y1="60926" x2="55000" y2="60926"/>
                        <a14:foregroundMark x1="66938" y1="61574" x2="66938" y2="61574"/>
                        <a14:foregroundMark x1="79938" y1="63889" x2="79938" y2="63889"/>
                        <a14:foregroundMark x1="92125" y1="61296" x2="92125" y2="61296"/>
                        <a14:foregroundMark x1="94250" y1="52778" x2="94250" y2="52778"/>
                        <a14:backgroundMark x1="47750" y1="35000" x2="47750" y2="35000"/>
                        <a14:backgroundMark x1="34500" y1="62130" x2="34500" y2="62130"/>
                      </a14:backgroundRemoval>
                    </a14:imgEffect>
                  </a14:imgLayer>
                </a14:imgProps>
              </a:ext>
              <a:ext uri="{28A0092B-C50C-407E-A947-70E740481C1C}">
                <a14:useLocalDpi xmlns:a14="http://schemas.microsoft.com/office/drawing/2010/main" val="0"/>
              </a:ext>
            </a:extLst>
          </a:blip>
          <a:srcRect t="20709" b="22869"/>
          <a:stretch/>
        </p:blipFill>
        <p:spPr bwMode="auto">
          <a:xfrm>
            <a:off x="9920541" y="1308548"/>
            <a:ext cx="837533" cy="3189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con&#10;&#10;Description automatically generated">
            <a:extLst>
              <a:ext uri="{FF2B5EF4-FFF2-40B4-BE49-F238E27FC236}">
                <a16:creationId xmlns:a16="http://schemas.microsoft.com/office/drawing/2014/main" id="{E67D9E0E-1EC5-2646-44CC-2767A21638B1}"/>
              </a:ext>
            </a:extLst>
          </p:cNvPr>
          <p:cNvPicPr>
            <a:picLocks noChangeAspect="1"/>
          </p:cNvPicPr>
          <p:nvPr/>
        </p:nvPicPr>
        <p:blipFill>
          <a:blip r:embed="rId6"/>
          <a:stretch>
            <a:fillRect/>
          </a:stretch>
        </p:blipFill>
        <p:spPr>
          <a:xfrm>
            <a:off x="6303842" y="1133665"/>
            <a:ext cx="515373" cy="515373"/>
          </a:xfrm>
          <a:prstGeom prst="rect">
            <a:avLst/>
          </a:prstGeom>
        </p:spPr>
      </p:pic>
      <p:pic>
        <p:nvPicPr>
          <p:cNvPr id="30" name="Graphic 29">
            <a:extLst>
              <a:ext uri="{FF2B5EF4-FFF2-40B4-BE49-F238E27FC236}">
                <a16:creationId xmlns:a16="http://schemas.microsoft.com/office/drawing/2014/main" id="{793E9615-0B05-A351-301D-AE3FFC3CF9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08426" y="1168906"/>
            <a:ext cx="440539" cy="440539"/>
          </a:xfrm>
          <a:prstGeom prst="rect">
            <a:avLst/>
          </a:prstGeom>
        </p:spPr>
      </p:pic>
      <p:pic>
        <p:nvPicPr>
          <p:cNvPr id="33" name="Picture 32" descr="A picture containing graphical user interface&#10;&#10;Description automatically generated">
            <a:extLst>
              <a:ext uri="{FF2B5EF4-FFF2-40B4-BE49-F238E27FC236}">
                <a16:creationId xmlns:a16="http://schemas.microsoft.com/office/drawing/2014/main" id="{949CE50E-F8F8-A85A-BC01-C2758557B852}"/>
              </a:ext>
            </a:extLst>
          </p:cNvPr>
          <p:cNvPicPr>
            <a:picLocks noChangeAspect="1"/>
          </p:cNvPicPr>
          <p:nvPr/>
        </p:nvPicPr>
        <p:blipFill>
          <a:blip r:embed="rId9"/>
          <a:stretch>
            <a:fillRect/>
          </a:stretch>
        </p:blipFill>
        <p:spPr>
          <a:xfrm>
            <a:off x="3948246" y="1185065"/>
            <a:ext cx="565939" cy="565939"/>
          </a:xfrm>
          <a:prstGeom prst="rect">
            <a:avLst/>
          </a:prstGeom>
        </p:spPr>
      </p:pic>
      <p:pic>
        <p:nvPicPr>
          <p:cNvPr id="35" name="Picture 34" descr="Text&#10;&#10;Description automatically generated">
            <a:extLst>
              <a:ext uri="{FF2B5EF4-FFF2-40B4-BE49-F238E27FC236}">
                <a16:creationId xmlns:a16="http://schemas.microsoft.com/office/drawing/2014/main" id="{A2CF19F8-086D-6A30-837D-54563F63FF01}"/>
              </a:ext>
            </a:extLst>
          </p:cNvPr>
          <p:cNvPicPr>
            <a:picLocks noChangeAspect="1"/>
          </p:cNvPicPr>
          <p:nvPr/>
        </p:nvPicPr>
        <p:blipFill>
          <a:blip r:embed="rId10"/>
          <a:stretch>
            <a:fillRect/>
          </a:stretch>
        </p:blipFill>
        <p:spPr>
          <a:xfrm>
            <a:off x="2601651" y="1411311"/>
            <a:ext cx="1233882" cy="319688"/>
          </a:xfrm>
          <a:prstGeom prst="rect">
            <a:avLst/>
          </a:prstGeom>
        </p:spPr>
      </p:pic>
      <p:pic>
        <p:nvPicPr>
          <p:cNvPr id="37" name="Picture 2">
            <a:extLst>
              <a:ext uri="{FF2B5EF4-FFF2-40B4-BE49-F238E27FC236}">
                <a16:creationId xmlns:a16="http://schemas.microsoft.com/office/drawing/2014/main" id="{054DC0CE-8EA9-E9BA-3665-82714829275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59915" y="1238373"/>
            <a:ext cx="345663" cy="45932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0F3604A9-F3B3-2BEA-AE30-5693AE8C7B8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11060" y="1300319"/>
            <a:ext cx="318974" cy="31897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0A2A157F-2CBF-CC5E-DB21-3D9A0C4DE98C}"/>
              </a:ext>
            </a:extLst>
          </p:cNvPr>
          <p:cNvSpPr/>
          <p:nvPr/>
        </p:nvSpPr>
        <p:spPr>
          <a:xfrm>
            <a:off x="4822182" y="1786633"/>
            <a:ext cx="4088852" cy="86996"/>
          </a:xfrm>
          <a:prstGeom prst="rect">
            <a:avLst/>
          </a:prstGeom>
          <a:solidFill>
            <a:srgbClr val="1B75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4126B84-872D-5EF9-A8AB-2C110AFA2D92}"/>
              </a:ext>
            </a:extLst>
          </p:cNvPr>
          <p:cNvSpPr/>
          <p:nvPr/>
        </p:nvSpPr>
        <p:spPr>
          <a:xfrm>
            <a:off x="2585720" y="1791911"/>
            <a:ext cx="2014966" cy="86996"/>
          </a:xfrm>
          <a:prstGeom prst="rect">
            <a:avLst/>
          </a:prstGeom>
          <a:solidFill>
            <a:srgbClr val="1B75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4B359DE-3FD2-A13E-9BAF-06EFEC0934E6}"/>
              </a:ext>
            </a:extLst>
          </p:cNvPr>
          <p:cNvSpPr/>
          <p:nvPr/>
        </p:nvSpPr>
        <p:spPr>
          <a:xfrm>
            <a:off x="9023747" y="1786633"/>
            <a:ext cx="1984923" cy="92274"/>
          </a:xfrm>
          <a:prstGeom prst="rect">
            <a:avLst/>
          </a:prstGeom>
          <a:solidFill>
            <a:srgbClr val="1B75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Table 30">
            <a:extLst>
              <a:ext uri="{FF2B5EF4-FFF2-40B4-BE49-F238E27FC236}">
                <a16:creationId xmlns:a16="http://schemas.microsoft.com/office/drawing/2014/main" id="{97A51FAB-696C-F60E-5A1A-65605A413469}"/>
              </a:ext>
            </a:extLst>
          </p:cNvPr>
          <p:cNvGraphicFramePr>
            <a:graphicFrameLocks noGrp="1"/>
          </p:cNvGraphicFramePr>
          <p:nvPr/>
        </p:nvGraphicFramePr>
        <p:xfrm>
          <a:off x="2601651" y="1939818"/>
          <a:ext cx="1984923" cy="4328160"/>
        </p:xfrm>
        <a:graphic>
          <a:graphicData uri="http://schemas.openxmlformats.org/drawingml/2006/table">
            <a:tbl>
              <a:tblPr firstRow="1" bandRow="1">
                <a:tableStyleId>{2D5ABB26-0587-4C30-8999-92F81FD0307C}</a:tableStyleId>
              </a:tblPr>
              <a:tblGrid>
                <a:gridCol w="1984923">
                  <a:extLst>
                    <a:ext uri="{9D8B030D-6E8A-4147-A177-3AD203B41FA5}">
                      <a16:colId xmlns:a16="http://schemas.microsoft.com/office/drawing/2014/main" val="1942677931"/>
                    </a:ext>
                  </a:extLst>
                </a:gridCol>
              </a:tblGrid>
              <a:tr h="548640">
                <a:tc>
                  <a:txBody>
                    <a:bodyPr/>
                    <a:lstStyle/>
                    <a:p>
                      <a:pPr algn="ctr"/>
                      <a:r>
                        <a:rPr lang="en-US" sz="1000" b="1" dirty="0">
                          <a:latin typeface="Avenir Next LT Pro" panose="020B0504020202020204" pitchFamily="34" charset="0"/>
                        </a:rPr>
                        <a:t>Interactive Stream / </a:t>
                      </a:r>
                    </a:p>
                    <a:p>
                      <a:pPr algn="ctr"/>
                      <a:r>
                        <a:rPr lang="en-US" sz="1000" b="1" dirty="0">
                          <a:latin typeface="Avenir Next LT Pro" panose="020B0504020202020204" pitchFamily="34" charset="0"/>
                        </a:rPr>
                        <a:t>Limited download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68356657"/>
                  </a:ext>
                </a:extLst>
              </a:tr>
              <a:tr h="370840">
                <a:tc>
                  <a:txBody>
                    <a:bodyPr/>
                    <a:lstStyle/>
                    <a:p>
                      <a:pPr algn="ctr"/>
                      <a:r>
                        <a:rPr lang="en-US" sz="1000" dirty="0">
                          <a:solidFill>
                            <a:srgbClr val="1B75BC"/>
                          </a:solidFill>
                          <a:latin typeface="Avenir Next LT Pro" panose="020B0504020202020204" pitchFamily="34" charset="0"/>
                        </a:rPr>
                        <a:t>Record Label:</a:t>
                      </a:r>
                    </a:p>
                    <a:p>
                      <a:pPr algn="ctr"/>
                      <a:r>
                        <a:rPr lang="en-US" sz="1000" dirty="0">
                          <a:latin typeface="Avenir Next LT Pro" panose="020B0504020202020204" pitchFamily="34" charset="0"/>
                        </a:rPr>
                        <a:t>obtains voluntary first use mechanical license</a:t>
                      </a:r>
                    </a:p>
                    <a:p>
                      <a:pPr algn="ctr"/>
                      <a:r>
                        <a:rPr lang="en-US" sz="1000" b="1" u="sng" dirty="0">
                          <a:latin typeface="Avenir Next LT Pro" panose="020B0504020202020204" pitchFamily="34" charset="0"/>
                        </a:rPr>
                        <a:t>then</a:t>
                      </a:r>
                    </a:p>
                    <a:p>
                      <a:pPr algn="ctr"/>
                      <a:endParaRPr lang="en-US" sz="1000" dirty="0">
                        <a:latin typeface="Avenir Next LT Pro" panose="020B0504020202020204" pitchFamily="34" charset="0"/>
                      </a:endParaRPr>
                    </a:p>
                    <a:p>
                      <a:pPr algn="ctr"/>
                      <a:r>
                        <a:rPr lang="en-US" sz="1000" dirty="0">
                          <a:solidFill>
                            <a:srgbClr val="1B75BC"/>
                          </a:solidFill>
                          <a:latin typeface="Avenir Next LT Pro" panose="020B0504020202020204" pitchFamily="34" charset="0"/>
                        </a:rPr>
                        <a:t>DSP:</a:t>
                      </a:r>
                    </a:p>
                    <a:p>
                      <a:pPr algn="ctr"/>
                      <a:r>
                        <a:rPr lang="en-US" sz="1000" dirty="0">
                          <a:latin typeface="Avenir Next LT Pro" panose="020B0504020202020204" pitchFamily="34" charset="0"/>
                        </a:rPr>
                        <a:t>(a) relies on the blanket compulsory license, or (b) obtains a voluntary license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6043338"/>
                  </a:ext>
                </a:extLst>
              </a:tr>
              <a:tr h="370840">
                <a:tc>
                  <a:txBody>
                    <a:bodyPr/>
                    <a:lstStyle/>
                    <a:p>
                      <a:pPr algn="ctr"/>
                      <a:r>
                        <a:rPr lang="en-US" sz="1000" dirty="0">
                          <a:solidFill>
                            <a:srgbClr val="1B75BC"/>
                          </a:solidFill>
                          <a:latin typeface="Avenir Next LT Pro" panose="020B0504020202020204" pitchFamily="34" charset="0"/>
                        </a:rPr>
                        <a:t>Record Label:</a:t>
                      </a:r>
                    </a:p>
                    <a:p>
                      <a:pPr algn="ctr"/>
                      <a:r>
                        <a:rPr lang="en-US" sz="1000" dirty="0">
                          <a:latin typeface="Avenir Next LT Pro" panose="020B0504020202020204" pitchFamily="34" charset="0"/>
                        </a:rPr>
                        <a:t>does not need to obtain a mechanical license</a:t>
                      </a:r>
                    </a:p>
                    <a:p>
                      <a:pPr algn="ctr"/>
                      <a:endParaRPr lang="en-US" sz="1000" dirty="0">
                        <a:solidFill>
                          <a:srgbClr val="1B75BC"/>
                        </a:solidFill>
                        <a:latin typeface="Avenir Next LT Pro" panose="020B0504020202020204" pitchFamily="34" charset="0"/>
                      </a:endParaRPr>
                    </a:p>
                    <a:p>
                      <a:pPr algn="ctr"/>
                      <a:r>
                        <a:rPr lang="en-US" sz="1000" dirty="0">
                          <a:solidFill>
                            <a:srgbClr val="1B75BC"/>
                          </a:solidFill>
                          <a:latin typeface="Avenir Next LT Pro" panose="020B0504020202020204" pitchFamily="34" charset="0"/>
                        </a:rPr>
                        <a:t>DSP:</a:t>
                      </a:r>
                    </a:p>
                    <a:p>
                      <a:pPr marL="0" marR="0" lvl="0" indent="0" algn="ctr" defTabSz="914385" rtl="0" eaLnBrk="1" fontAlgn="auto" latinLnBrk="0" hangingPunct="1">
                        <a:lnSpc>
                          <a:spcPct val="100000"/>
                        </a:lnSpc>
                        <a:spcBef>
                          <a:spcPts val="0"/>
                        </a:spcBef>
                        <a:spcAft>
                          <a:spcPts val="0"/>
                        </a:spcAft>
                        <a:buClrTx/>
                        <a:buSzTx/>
                        <a:buFontTx/>
                        <a:buNone/>
                        <a:tabLst/>
                        <a:defRPr/>
                      </a:pPr>
                      <a:r>
                        <a:rPr lang="en-US" sz="1000" dirty="0">
                          <a:latin typeface="Avenir Next LT Pro" panose="020B0504020202020204" pitchFamily="34" charset="0"/>
                        </a:rPr>
                        <a:t>(a) relies on the blanket compulsory license or (b) obtains a voluntary license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10502"/>
                  </a:ext>
                </a:extLst>
              </a:tr>
              <a:tr h="370840">
                <a:tc>
                  <a:txBody>
                    <a:bodyPr/>
                    <a:lstStyle/>
                    <a:p>
                      <a:pPr algn="ctr"/>
                      <a:r>
                        <a:rPr lang="en-US" sz="1000" dirty="0">
                          <a:latin typeface="Avenir Next LT Pro" panose="020B0504020202020204" pitchFamily="34" charset="0"/>
                        </a:rPr>
                        <a:t>Either</a:t>
                      </a:r>
                    </a:p>
                    <a:p>
                      <a:pPr marL="0" indent="0" algn="ctr">
                        <a:buNone/>
                      </a:pPr>
                      <a:r>
                        <a:rPr lang="en-US" sz="1000" dirty="0">
                          <a:latin typeface="Avenir Next LT Pro" panose="020B0504020202020204" pitchFamily="34" charset="0"/>
                        </a:rPr>
                        <a:t>(a) DSP </a:t>
                      </a:r>
                      <a:r>
                        <a:rPr lang="en-US" sz="1000" dirty="0">
                          <a:latin typeface="Avenir Next LT Pro" panose="020B0504020202020204" pitchFamily="34" charset="0"/>
                          <a:sym typeface="Wingdings" panose="05000000000000000000" pitchFamily="2" charset="2"/>
                        </a:rPr>
                        <a:t> </a:t>
                      </a:r>
                      <a:r>
                        <a:rPr lang="en-US" sz="1000" b="1" dirty="0">
                          <a:solidFill>
                            <a:srgbClr val="1B75BC"/>
                          </a:solidFill>
                          <a:latin typeface="Avenir Next LT Pro" panose="020B0504020202020204" pitchFamily="34" charset="0"/>
                          <a:sym typeface="Wingdings" panose="05000000000000000000" pitchFamily="2" charset="2"/>
                        </a:rPr>
                        <a:t>The MLC </a:t>
                      </a:r>
                      <a:r>
                        <a:rPr lang="en-US" sz="1000" dirty="0">
                          <a:latin typeface="Avenir Next LT Pro" panose="020B0504020202020204" pitchFamily="34" charset="0"/>
                          <a:sym typeface="Wingdings" panose="05000000000000000000" pitchFamily="2" charset="2"/>
                        </a:rPr>
                        <a:t> Publisher  Songwriter, </a:t>
                      </a:r>
                    </a:p>
                    <a:p>
                      <a:pPr marL="0" indent="0" algn="ctr">
                        <a:buNone/>
                      </a:pPr>
                      <a:r>
                        <a:rPr lang="en-US" sz="1000" dirty="0">
                          <a:latin typeface="Avenir Next LT Pro" panose="020B0504020202020204" pitchFamily="34" charset="0"/>
                          <a:sym typeface="Wingdings" panose="05000000000000000000" pitchFamily="2" charset="2"/>
                        </a:rPr>
                        <a:t>or</a:t>
                      </a:r>
                    </a:p>
                    <a:p>
                      <a:pPr algn="ctr"/>
                      <a:r>
                        <a:rPr lang="en-US" sz="1000" dirty="0">
                          <a:latin typeface="Avenir Next LT Pro" panose="020B0504020202020204" pitchFamily="34" charset="0"/>
                          <a:sym typeface="Wingdings" panose="05000000000000000000" pitchFamily="2" charset="2"/>
                        </a:rPr>
                        <a:t>(b) </a:t>
                      </a:r>
                      <a:r>
                        <a:rPr lang="en-US" sz="1000" dirty="0">
                          <a:latin typeface="Avenir Next LT Pro" panose="020B0504020202020204" pitchFamily="34" charset="0"/>
                        </a:rPr>
                        <a:t>DSP </a:t>
                      </a:r>
                      <a:r>
                        <a:rPr lang="en-US" sz="1000" dirty="0">
                          <a:latin typeface="Avenir Next LT Pro" panose="020B0504020202020204" pitchFamily="34" charset="0"/>
                          <a:sym typeface="Wingdings" panose="05000000000000000000" pitchFamily="2" charset="2"/>
                        </a:rPr>
                        <a:t> Publisher  Songwriter</a:t>
                      </a:r>
                      <a:endParaRPr lang="en-US" sz="1000" dirty="0">
                        <a:latin typeface="Avenir Next LT Pro" panose="020B05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222181"/>
                  </a:ext>
                </a:extLst>
              </a:tr>
            </a:tbl>
          </a:graphicData>
        </a:graphic>
      </p:graphicFrame>
      <p:graphicFrame>
        <p:nvGraphicFramePr>
          <p:cNvPr id="32" name="Table 31">
            <a:extLst>
              <a:ext uri="{FF2B5EF4-FFF2-40B4-BE49-F238E27FC236}">
                <a16:creationId xmlns:a16="http://schemas.microsoft.com/office/drawing/2014/main" id="{8F1E02C2-5AD8-CFEE-D228-759A1E7A27A5}"/>
              </a:ext>
            </a:extLst>
          </p:cNvPr>
          <p:cNvGraphicFramePr>
            <a:graphicFrameLocks noGrp="1"/>
          </p:cNvGraphicFramePr>
          <p:nvPr/>
        </p:nvGraphicFramePr>
        <p:xfrm>
          <a:off x="1274933" y="1939818"/>
          <a:ext cx="1196338" cy="4333347"/>
        </p:xfrm>
        <a:graphic>
          <a:graphicData uri="http://schemas.openxmlformats.org/drawingml/2006/table">
            <a:tbl>
              <a:tblPr firstRow="1" bandRow="1">
                <a:tableStyleId>{2D5ABB26-0587-4C30-8999-92F81FD0307C}</a:tableStyleId>
              </a:tblPr>
              <a:tblGrid>
                <a:gridCol w="1196338">
                  <a:extLst>
                    <a:ext uri="{9D8B030D-6E8A-4147-A177-3AD203B41FA5}">
                      <a16:colId xmlns:a16="http://schemas.microsoft.com/office/drawing/2014/main" val="1942677931"/>
                    </a:ext>
                  </a:extLst>
                </a:gridCol>
              </a:tblGrid>
              <a:tr h="548640">
                <a:tc>
                  <a:txBody>
                    <a:bodyPr/>
                    <a:lstStyle/>
                    <a:p>
                      <a:pPr algn="ctr"/>
                      <a:r>
                        <a:rPr lang="en-US" sz="1000" b="1" dirty="0">
                          <a:latin typeface="Avenir Next LT Pro" panose="020B0504020202020204" pitchFamily="34" charset="0"/>
                        </a:rPr>
                        <a:t>Product / Configuration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68356657"/>
                  </a:ext>
                </a:extLst>
              </a:tr>
              <a:tr h="1454892">
                <a:tc>
                  <a:txBody>
                    <a:bodyPr/>
                    <a:lstStyle/>
                    <a:p>
                      <a:pPr algn="ctr"/>
                      <a:r>
                        <a:rPr lang="en-US" sz="1000" b="1" dirty="0">
                          <a:solidFill>
                            <a:schemeClr val="tx1"/>
                          </a:solidFill>
                          <a:latin typeface="Avenir Next LT Pro" panose="020B0504020202020204" pitchFamily="34" charset="0"/>
                        </a:rPr>
                        <a:t>First Mechanical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6043338"/>
                  </a:ext>
                </a:extLst>
              </a:tr>
              <a:tr h="1323975">
                <a:tc>
                  <a:txBody>
                    <a:bodyPr/>
                    <a:lstStyle/>
                    <a:p>
                      <a:pPr algn="ctr"/>
                      <a:r>
                        <a:rPr lang="en-US" sz="1000" b="1" dirty="0">
                          <a:solidFill>
                            <a:schemeClr val="tx1"/>
                          </a:solidFill>
                          <a:latin typeface="Avenir Next LT Pro" panose="020B0504020202020204" pitchFamily="34" charset="0"/>
                        </a:rPr>
                        <a:t>Second + Mechanical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10502"/>
                  </a:ext>
                </a:extLst>
              </a:tr>
              <a:tr h="1005840">
                <a:tc>
                  <a:txBody>
                    <a:bodyPr/>
                    <a:lstStyle/>
                    <a:p>
                      <a:pPr algn="ctr"/>
                      <a:r>
                        <a:rPr lang="en-US" sz="1000" b="1" dirty="0">
                          <a:latin typeface="Avenir Next LT Pro" panose="020B0504020202020204" pitchFamily="34" charset="0"/>
                        </a:rPr>
                        <a:t>Royalty Flow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222181"/>
                  </a:ext>
                </a:extLst>
              </a:tr>
            </a:tbl>
          </a:graphicData>
        </a:graphic>
      </p:graphicFrame>
      <p:graphicFrame>
        <p:nvGraphicFramePr>
          <p:cNvPr id="46" name="Table 45">
            <a:extLst>
              <a:ext uri="{FF2B5EF4-FFF2-40B4-BE49-F238E27FC236}">
                <a16:creationId xmlns:a16="http://schemas.microsoft.com/office/drawing/2014/main" id="{9817DF0C-6AEB-8783-29F6-751D7A55EEBE}"/>
              </a:ext>
            </a:extLst>
          </p:cNvPr>
          <p:cNvGraphicFramePr>
            <a:graphicFrameLocks noGrp="1"/>
          </p:cNvGraphicFramePr>
          <p:nvPr/>
        </p:nvGraphicFramePr>
        <p:xfrm>
          <a:off x="6926110" y="1939818"/>
          <a:ext cx="1984923" cy="4328160"/>
        </p:xfrm>
        <a:graphic>
          <a:graphicData uri="http://schemas.openxmlformats.org/drawingml/2006/table">
            <a:tbl>
              <a:tblPr firstRow="1" bandRow="1">
                <a:tableStyleId>{2D5ABB26-0587-4C30-8999-92F81FD0307C}</a:tableStyleId>
              </a:tblPr>
              <a:tblGrid>
                <a:gridCol w="1984923">
                  <a:extLst>
                    <a:ext uri="{9D8B030D-6E8A-4147-A177-3AD203B41FA5}">
                      <a16:colId xmlns:a16="http://schemas.microsoft.com/office/drawing/2014/main" val="1942677931"/>
                    </a:ext>
                  </a:extLst>
                </a:gridCol>
              </a:tblGrid>
              <a:tr h="370840">
                <a:tc>
                  <a:txBody>
                    <a:bodyPr/>
                    <a:lstStyle/>
                    <a:p>
                      <a:pPr algn="ctr"/>
                      <a:r>
                        <a:rPr lang="en-US" sz="1000" b="1" dirty="0">
                          <a:latin typeface="Avenir Next LT Pro" panose="020B0504020202020204" pitchFamily="34" charset="0"/>
                        </a:rPr>
                        <a:t>Permanent Download where DSP relies on Pass Through license from Record Label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68356657"/>
                  </a:ext>
                </a:extLst>
              </a:tr>
              <a:tr h="1463040">
                <a:tc>
                  <a:txBody>
                    <a:bodyPr/>
                    <a:lstStyle/>
                    <a:p>
                      <a:pPr algn="ctr"/>
                      <a:r>
                        <a:rPr lang="en-US" sz="1000" dirty="0">
                          <a:solidFill>
                            <a:srgbClr val="1B75BC"/>
                          </a:solidFill>
                          <a:latin typeface="Avenir Next LT Pro" panose="020B0504020202020204" pitchFamily="34" charset="0"/>
                        </a:rPr>
                        <a:t>Record Label:</a:t>
                      </a:r>
                    </a:p>
                    <a:p>
                      <a:pPr algn="ctr"/>
                      <a:r>
                        <a:rPr lang="en-US" sz="1000" dirty="0">
                          <a:latin typeface="Avenir Next LT Pro" panose="020B0504020202020204" pitchFamily="34" charset="0"/>
                        </a:rPr>
                        <a:t>obtains voluntary first use mechanical license</a:t>
                      </a:r>
                    </a:p>
                    <a:p>
                      <a:pPr algn="ctr"/>
                      <a:r>
                        <a:rPr lang="en-US" sz="1000" b="1" u="sng" dirty="0">
                          <a:latin typeface="Avenir Next LT Pro" panose="020B0504020202020204" pitchFamily="34" charset="0"/>
                        </a:rPr>
                        <a:t>then</a:t>
                      </a:r>
                    </a:p>
                    <a:p>
                      <a:pPr algn="ctr"/>
                      <a:endParaRPr lang="en-US" sz="1000" dirty="0">
                        <a:latin typeface="Avenir Next LT Pro" panose="020B0504020202020204" pitchFamily="34" charset="0"/>
                      </a:endParaRPr>
                    </a:p>
                    <a:p>
                      <a:pPr algn="ctr"/>
                      <a:r>
                        <a:rPr lang="en-US" sz="1000" dirty="0">
                          <a:solidFill>
                            <a:srgbClr val="1B75BC"/>
                          </a:solidFill>
                          <a:latin typeface="Avenir Next LT Pro" panose="020B0504020202020204" pitchFamily="34" charset="0"/>
                        </a:rPr>
                        <a:t>DSP:</a:t>
                      </a:r>
                    </a:p>
                    <a:p>
                      <a:pPr algn="ctr"/>
                      <a:r>
                        <a:rPr lang="en-US" sz="1000" dirty="0">
                          <a:latin typeface="Avenir Next LT Pro" panose="020B0504020202020204" pitchFamily="34" charset="0"/>
                        </a:rPr>
                        <a:t>relies on the license the Record Label obtained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6043338"/>
                  </a:ext>
                </a:extLst>
              </a:tr>
              <a:tr h="370840">
                <a:tc>
                  <a:txBody>
                    <a:bodyPr/>
                    <a:lstStyle/>
                    <a:p>
                      <a:pPr algn="ctr"/>
                      <a:r>
                        <a:rPr lang="en-US" sz="1000" dirty="0">
                          <a:solidFill>
                            <a:srgbClr val="1B75BC"/>
                          </a:solidFill>
                          <a:latin typeface="Avenir Next LT Pro" panose="020B0504020202020204" pitchFamily="34" charset="0"/>
                        </a:rPr>
                        <a:t>Record Label:</a:t>
                      </a:r>
                    </a:p>
                    <a:p>
                      <a:pPr algn="ctr"/>
                      <a:r>
                        <a:rPr lang="en-US" sz="1000" dirty="0">
                          <a:latin typeface="Avenir Next LT Pro" panose="020B0504020202020204" pitchFamily="34" charset="0"/>
                        </a:rPr>
                        <a:t>(a) obtains voluntary license or (b) obtains compulsory individual download license</a:t>
                      </a:r>
                    </a:p>
                    <a:p>
                      <a:pPr algn="ctr"/>
                      <a:endParaRPr lang="en-US" sz="1000" dirty="0">
                        <a:solidFill>
                          <a:srgbClr val="1B75BC"/>
                        </a:solidFill>
                        <a:latin typeface="Avenir Next LT Pro" panose="020B0504020202020204" pitchFamily="34" charset="0"/>
                      </a:endParaRPr>
                    </a:p>
                    <a:p>
                      <a:pPr algn="ctr"/>
                      <a:r>
                        <a:rPr lang="en-US" sz="1000" dirty="0">
                          <a:solidFill>
                            <a:srgbClr val="1B75BC"/>
                          </a:solidFill>
                          <a:latin typeface="Avenir Next LT Pro" panose="020B0504020202020204" pitchFamily="34" charset="0"/>
                        </a:rPr>
                        <a:t>DSP:</a:t>
                      </a:r>
                    </a:p>
                    <a:p>
                      <a:pPr algn="ctr"/>
                      <a:r>
                        <a:rPr lang="en-US" sz="1000" dirty="0">
                          <a:latin typeface="Avenir Next LT Pro" panose="020B0504020202020204" pitchFamily="34" charset="0"/>
                        </a:rPr>
                        <a:t>relies on the license the Record Label obtained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10502"/>
                  </a:ext>
                </a:extLst>
              </a:tr>
              <a:tr h="1005840">
                <a:tc>
                  <a:txBody>
                    <a:bodyPr/>
                    <a:lstStyle/>
                    <a:p>
                      <a:pPr algn="ctr"/>
                      <a:r>
                        <a:rPr lang="en-US" sz="1000" dirty="0">
                          <a:latin typeface="Avenir Next LT Pro" panose="020B0504020202020204" pitchFamily="34" charset="0"/>
                        </a:rPr>
                        <a:t>DSP </a:t>
                      </a:r>
                      <a:r>
                        <a:rPr lang="en-US" sz="1000" dirty="0">
                          <a:solidFill>
                            <a:schemeClr val="tx1"/>
                          </a:solidFill>
                          <a:latin typeface="Avenir Next LT Pro" panose="020B0504020202020204" pitchFamily="34" charset="0"/>
                          <a:sym typeface="Wingdings" panose="05000000000000000000" pitchFamily="2" charset="2"/>
                        </a:rPr>
                        <a:t> </a:t>
                      </a:r>
                      <a:r>
                        <a:rPr lang="en-US" sz="1000" b="0" dirty="0">
                          <a:solidFill>
                            <a:schemeClr val="tx1"/>
                          </a:solidFill>
                          <a:latin typeface="Avenir Next LT Pro" panose="020B0504020202020204" pitchFamily="34" charset="0"/>
                          <a:sym typeface="Wingdings" panose="05000000000000000000" pitchFamily="2" charset="2"/>
                        </a:rPr>
                        <a:t>Record Label </a:t>
                      </a:r>
                      <a:r>
                        <a:rPr lang="en-US" sz="1000" dirty="0">
                          <a:latin typeface="Avenir Next LT Pro" panose="020B0504020202020204" pitchFamily="34" charset="0"/>
                          <a:sym typeface="Wingdings" panose="05000000000000000000" pitchFamily="2" charset="2"/>
                        </a:rPr>
                        <a:t> Publisher  Songwriter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222181"/>
                  </a:ext>
                </a:extLst>
              </a:tr>
            </a:tbl>
          </a:graphicData>
        </a:graphic>
      </p:graphicFrame>
    </p:spTree>
    <p:custDataLst>
      <p:tags r:id="rId1"/>
    </p:custDataLst>
    <p:extLst>
      <p:ext uri="{BB962C8B-B14F-4D97-AF65-F5344CB8AC3E}">
        <p14:creationId xmlns:p14="http://schemas.microsoft.com/office/powerpoint/2010/main" val="3873511825"/>
      </p:ext>
    </p:extLst>
  </p:cSld>
  <p:clrMapOvr>
    <a:masterClrMapping/>
  </p:clrMapOvr>
  <mc:AlternateContent xmlns:mc="http://schemas.openxmlformats.org/markup-compatibility/2006">
    <mc:Choice xmlns:p14="http://schemas.microsoft.com/office/powerpoint/2010/main" Requires="p14">
      <p:transition spd="slow" p14:dur="2000" advTm="371000"/>
    </mc:Choice>
    <mc:Fallback>
      <p:transition spd="slow" advTm="37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p:txBody>
          <a:bodyPr>
            <a:normAutofit fontScale="90000"/>
          </a:bodyPr>
          <a:lstStyle/>
          <a:p>
            <a:r>
              <a:rPr lang="en-US" dirty="0"/>
              <a:t>Digital Music Royalties Landscape</a:t>
            </a:r>
          </a:p>
        </p:txBody>
      </p:sp>
      <p:pic>
        <p:nvPicPr>
          <p:cNvPr id="3" name="Picture 5" descr="A picture containing timeline&#10;&#10;Description automatically generated">
            <a:extLst>
              <a:ext uri="{FF2B5EF4-FFF2-40B4-BE49-F238E27FC236}">
                <a16:creationId xmlns:a16="http://schemas.microsoft.com/office/drawing/2014/main" id="{23CF1EAF-2516-FE2F-6917-3F56A42C4625}"/>
              </a:ext>
            </a:extLst>
          </p:cNvPr>
          <p:cNvPicPr>
            <a:picLocks noChangeAspect="1"/>
          </p:cNvPicPr>
          <p:nvPr/>
        </p:nvPicPr>
        <p:blipFill rotWithShape="1">
          <a:blip r:embed="rId4"/>
          <a:srcRect r="-133" b="2564"/>
          <a:stretch/>
        </p:blipFill>
        <p:spPr>
          <a:xfrm>
            <a:off x="1212380" y="847528"/>
            <a:ext cx="9993971" cy="5581847"/>
          </a:xfrm>
          <a:prstGeom prst="rect">
            <a:avLst/>
          </a:prstGeom>
        </p:spPr>
      </p:pic>
    </p:spTree>
    <p:custDataLst>
      <p:tags r:id="rId1"/>
    </p:custDataLst>
    <p:extLst>
      <p:ext uri="{BB962C8B-B14F-4D97-AF65-F5344CB8AC3E}">
        <p14:creationId xmlns:p14="http://schemas.microsoft.com/office/powerpoint/2010/main" val="29433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p:txBody>
          <a:bodyPr>
            <a:normAutofit fontScale="90000"/>
          </a:bodyPr>
          <a:lstStyle/>
          <a:p>
            <a:r>
              <a:rPr lang="en-US" dirty="0"/>
              <a:t>What The MLC Does and Does Not Do</a:t>
            </a:r>
          </a:p>
        </p:txBody>
      </p:sp>
      <p:sp>
        <p:nvSpPr>
          <p:cNvPr id="4" name="TextBox 3">
            <a:extLst>
              <a:ext uri="{FF2B5EF4-FFF2-40B4-BE49-F238E27FC236}">
                <a16:creationId xmlns:a16="http://schemas.microsoft.com/office/drawing/2014/main" id="{C270BE19-A4D7-43A9-8A3A-359FD9ED4BA2}"/>
              </a:ext>
            </a:extLst>
          </p:cNvPr>
          <p:cNvSpPr txBox="1"/>
          <p:nvPr/>
        </p:nvSpPr>
        <p:spPr>
          <a:xfrm>
            <a:off x="687965" y="1341117"/>
            <a:ext cx="2970061" cy="461665"/>
          </a:xfrm>
          <a:prstGeom prst="rect">
            <a:avLst/>
          </a:prstGeom>
          <a:noFill/>
        </p:spPr>
        <p:txBody>
          <a:bodyPr wrap="square" rtlCol="0">
            <a:spAutoFit/>
          </a:bodyPr>
          <a:lstStyle/>
          <a:p>
            <a:r>
              <a:rPr lang="en-US" sz="2400" b="1" dirty="0">
                <a:solidFill>
                  <a:srgbClr val="1B75BC"/>
                </a:solidFill>
                <a:latin typeface="Avenir Next LT Pro Light" panose="020B0304020202020204" pitchFamily="34" charset="0"/>
              </a:rPr>
              <a:t>The MLC . . . </a:t>
            </a:r>
          </a:p>
        </p:txBody>
      </p:sp>
      <p:sp>
        <p:nvSpPr>
          <p:cNvPr id="9" name="TextBox 8">
            <a:extLst>
              <a:ext uri="{FF2B5EF4-FFF2-40B4-BE49-F238E27FC236}">
                <a16:creationId xmlns:a16="http://schemas.microsoft.com/office/drawing/2014/main" id="{DA3C2DD9-A027-4D8C-BCF7-FAB804807AA1}"/>
              </a:ext>
            </a:extLst>
          </p:cNvPr>
          <p:cNvSpPr txBox="1"/>
          <p:nvPr/>
        </p:nvSpPr>
        <p:spPr>
          <a:xfrm>
            <a:off x="909326" y="1910744"/>
            <a:ext cx="4842490" cy="3262432"/>
          </a:xfrm>
          <a:prstGeom prst="rect">
            <a:avLst/>
          </a:prstGeom>
          <a:noFill/>
        </p:spPr>
        <p:txBody>
          <a:bodyPr wrap="square" rtlCol="0">
            <a:spAutoFit/>
          </a:bodyPr>
          <a:lstStyle/>
          <a:p>
            <a:pPr marL="285750" indent="-285750">
              <a:spcAft>
                <a:spcPts val="1200"/>
              </a:spcAft>
              <a:buClr>
                <a:srgbClr val="00B050"/>
              </a:buClr>
              <a:buFont typeface="Wingdings" panose="05000000000000000000" pitchFamily="2" charset="2"/>
              <a:buChar char="ü"/>
            </a:pPr>
            <a:r>
              <a:rPr lang="en-US" sz="1600" dirty="0">
                <a:latin typeface="Avenir Next LT Pro Light" panose="020B0304020202020204" pitchFamily="34" charset="0"/>
              </a:rPr>
              <a:t>Administers a new </a:t>
            </a:r>
            <a:r>
              <a:rPr lang="en-US" sz="1600" b="1" dirty="0">
                <a:solidFill>
                  <a:srgbClr val="1B75BC"/>
                </a:solidFill>
                <a:latin typeface="Avenir Next LT Pro Light" panose="020B0304020202020204" pitchFamily="34" charset="0"/>
              </a:rPr>
              <a:t>BLANKET COMPULSORY MECHANICAL LICENSE</a:t>
            </a:r>
            <a:r>
              <a:rPr lang="en-US" sz="1600" dirty="0">
                <a:latin typeface="Avenir Next LT Pro Light" panose="020B0304020202020204" pitchFamily="34" charset="0"/>
              </a:rPr>
              <a:t> available to eligible DSPs operating in the United States</a:t>
            </a:r>
          </a:p>
          <a:p>
            <a:pPr marL="285750" indent="-285750">
              <a:spcAft>
                <a:spcPts val="1200"/>
              </a:spcAft>
              <a:buClr>
                <a:srgbClr val="00B050"/>
              </a:buClr>
              <a:buFont typeface="Wingdings" panose="05000000000000000000" pitchFamily="2" charset="2"/>
              <a:buChar char="ü"/>
            </a:pPr>
            <a:r>
              <a:rPr lang="en-US" sz="1600" dirty="0">
                <a:latin typeface="Avenir Next LT Pro Light" panose="020B0304020202020204" pitchFamily="34" charset="0"/>
              </a:rPr>
              <a:t>Receives and</a:t>
            </a:r>
            <a:r>
              <a:rPr lang="en-US" sz="1600" b="1" dirty="0">
                <a:solidFill>
                  <a:srgbClr val="1B75BC"/>
                </a:solidFill>
                <a:latin typeface="Avenir Next LT Pro Light" panose="020B0304020202020204" pitchFamily="34" charset="0"/>
              </a:rPr>
              <a:t> MATCHES</a:t>
            </a:r>
            <a:r>
              <a:rPr lang="en-US" sz="1600" dirty="0">
                <a:latin typeface="Avenir Next LT Pro Light" panose="020B0304020202020204" pitchFamily="34" charset="0"/>
              </a:rPr>
              <a:t> sound recording usage data from DSPs with The MLC’s musical works ownership data </a:t>
            </a:r>
          </a:p>
          <a:p>
            <a:pPr marL="285750" indent="-285750">
              <a:spcAft>
                <a:spcPts val="1200"/>
              </a:spcAft>
              <a:buClr>
                <a:srgbClr val="00B050"/>
              </a:buClr>
              <a:buFont typeface="Wingdings" panose="05000000000000000000" pitchFamily="2" charset="2"/>
              <a:buChar char="ü"/>
            </a:pPr>
            <a:r>
              <a:rPr lang="en-US" sz="1600" dirty="0">
                <a:latin typeface="Avenir Next LT Pro Light" panose="020B0304020202020204" pitchFamily="34" charset="0"/>
              </a:rPr>
              <a:t>Collects and </a:t>
            </a:r>
            <a:r>
              <a:rPr lang="en-US" sz="1600" b="1" dirty="0">
                <a:solidFill>
                  <a:srgbClr val="1B75BC"/>
                </a:solidFill>
                <a:latin typeface="Avenir Next LT Pro Light" panose="020B0304020202020204" pitchFamily="34" charset="0"/>
              </a:rPr>
              <a:t>DISTRIBUTES</a:t>
            </a:r>
            <a:r>
              <a:rPr lang="en-US" sz="1600" dirty="0">
                <a:latin typeface="Avenir Next LT Pro Light" panose="020B0304020202020204" pitchFamily="34" charset="0"/>
              </a:rPr>
              <a:t> </a:t>
            </a:r>
            <a:r>
              <a:rPr lang="en-US" sz="1600" b="1" dirty="0">
                <a:solidFill>
                  <a:srgbClr val="1B75BC"/>
                </a:solidFill>
                <a:latin typeface="Avenir Next LT Pro Light" panose="020B0304020202020204" pitchFamily="34" charset="0"/>
              </a:rPr>
              <a:t>U.S. DIGITAL MECHANICAL ROYALTIES </a:t>
            </a:r>
            <a:r>
              <a:rPr lang="en-US" sz="1600" dirty="0">
                <a:latin typeface="Avenir Next LT Pro Light" panose="020B0304020202020204" pitchFamily="34" charset="0"/>
              </a:rPr>
              <a:t>to musical works rightsholders</a:t>
            </a:r>
          </a:p>
          <a:p>
            <a:pPr marL="285750" indent="-285750">
              <a:spcAft>
                <a:spcPts val="1200"/>
              </a:spcAft>
              <a:buClr>
                <a:srgbClr val="00B050"/>
              </a:buClr>
              <a:buFont typeface="Wingdings" panose="05000000000000000000" pitchFamily="2" charset="2"/>
              <a:buChar char="ü"/>
            </a:pPr>
            <a:r>
              <a:rPr lang="en-US" sz="1600" dirty="0">
                <a:latin typeface="Avenir Next LT Pro Light" panose="020B0304020202020204" pitchFamily="34" charset="0"/>
              </a:rPr>
              <a:t>Established and maintains a </a:t>
            </a:r>
            <a:r>
              <a:rPr lang="en-US" sz="1600" b="1" dirty="0">
                <a:solidFill>
                  <a:srgbClr val="1B75BC"/>
                </a:solidFill>
                <a:latin typeface="Avenir Next LT Pro Light" panose="020B0304020202020204" pitchFamily="34" charset="0"/>
              </a:rPr>
              <a:t>PUBLIC DATABASE </a:t>
            </a:r>
            <a:r>
              <a:rPr lang="en-US" sz="1600" dirty="0">
                <a:latin typeface="Avenir Next LT Pro Light" panose="020B0304020202020204" pitchFamily="34" charset="0"/>
              </a:rPr>
              <a:t>of musical works ownership information</a:t>
            </a:r>
          </a:p>
        </p:txBody>
      </p:sp>
      <p:sp>
        <p:nvSpPr>
          <p:cNvPr id="7" name="TextBox 6">
            <a:extLst>
              <a:ext uri="{FF2B5EF4-FFF2-40B4-BE49-F238E27FC236}">
                <a16:creationId xmlns:a16="http://schemas.microsoft.com/office/drawing/2014/main" id="{09215681-35F3-47C7-BA1D-AF28340FE9F5}"/>
              </a:ext>
            </a:extLst>
          </p:cNvPr>
          <p:cNvSpPr txBox="1"/>
          <p:nvPr/>
        </p:nvSpPr>
        <p:spPr>
          <a:xfrm>
            <a:off x="6133702" y="1341117"/>
            <a:ext cx="4928530" cy="461665"/>
          </a:xfrm>
          <a:prstGeom prst="rect">
            <a:avLst/>
          </a:prstGeom>
          <a:noFill/>
        </p:spPr>
        <p:txBody>
          <a:bodyPr wrap="square" rtlCol="0">
            <a:spAutoFit/>
          </a:bodyPr>
          <a:lstStyle/>
          <a:p>
            <a:r>
              <a:rPr lang="en-US" sz="2400" b="1" dirty="0">
                <a:solidFill>
                  <a:srgbClr val="1B75BC"/>
                </a:solidFill>
                <a:latin typeface="Avenir Next LT Pro Light" panose="020B0304020202020204" pitchFamily="34" charset="0"/>
              </a:rPr>
              <a:t>The MLC does </a:t>
            </a:r>
            <a:r>
              <a:rPr lang="en-US" sz="2400" b="1" dirty="0">
                <a:solidFill>
                  <a:srgbClr val="C00000"/>
                </a:solidFill>
                <a:latin typeface="Avenir Next LT Pro Light" panose="020B0304020202020204" pitchFamily="34" charset="0"/>
              </a:rPr>
              <a:t>NOT</a:t>
            </a:r>
            <a:r>
              <a:rPr lang="en-US" sz="2400" b="1" dirty="0">
                <a:solidFill>
                  <a:schemeClr val="accent1"/>
                </a:solidFill>
                <a:latin typeface="Avenir Next LT Pro Light" panose="020B0304020202020204" pitchFamily="34" charset="0"/>
              </a:rPr>
              <a:t> </a:t>
            </a:r>
            <a:r>
              <a:rPr lang="en-US" sz="2400" b="1" dirty="0">
                <a:solidFill>
                  <a:srgbClr val="1B75BC"/>
                </a:solidFill>
                <a:latin typeface="Avenir Next LT Pro Light" panose="020B0304020202020204" pitchFamily="34" charset="0"/>
              </a:rPr>
              <a:t>. . . </a:t>
            </a:r>
          </a:p>
        </p:txBody>
      </p:sp>
      <p:sp>
        <p:nvSpPr>
          <p:cNvPr id="11" name="TextBox 10">
            <a:extLst>
              <a:ext uri="{FF2B5EF4-FFF2-40B4-BE49-F238E27FC236}">
                <a16:creationId xmlns:a16="http://schemas.microsoft.com/office/drawing/2014/main" id="{A106C7A8-15B8-4D79-A809-C5CD1109AFEA}"/>
              </a:ext>
            </a:extLst>
          </p:cNvPr>
          <p:cNvSpPr txBox="1"/>
          <p:nvPr/>
        </p:nvSpPr>
        <p:spPr>
          <a:xfrm>
            <a:off x="6440175" y="1910744"/>
            <a:ext cx="4846321" cy="3908762"/>
          </a:xfrm>
          <a:prstGeom prst="rect">
            <a:avLst/>
          </a:prstGeom>
          <a:noFill/>
        </p:spPr>
        <p:txBody>
          <a:bodyPr wrap="square" rtlCol="0">
            <a:spAutoFit/>
          </a:bodyPr>
          <a:lstStyle/>
          <a:p>
            <a:pPr marL="285750" indent="-285750">
              <a:spcAft>
                <a:spcPts val="1200"/>
              </a:spcAft>
              <a:buClr>
                <a:srgbClr val="C00000"/>
              </a:buClr>
              <a:buFont typeface="Wingdings" panose="05000000000000000000" pitchFamily="2" charset="2"/>
              <a:buChar char="ý"/>
            </a:pPr>
            <a:r>
              <a:rPr lang="en-US" sz="1600" dirty="0">
                <a:latin typeface="Avenir Next LT Pro Light" panose="020B0304020202020204" pitchFamily="34" charset="0"/>
              </a:rPr>
              <a:t>Replace PROs in administering performance rights for musical works or collect </a:t>
            </a:r>
            <a:r>
              <a:rPr lang="en-US" sz="1600" b="1" dirty="0">
                <a:solidFill>
                  <a:srgbClr val="1B75BC"/>
                </a:solidFill>
                <a:latin typeface="Avenir Next LT Pro Light" panose="020B0304020202020204" pitchFamily="34" charset="0"/>
              </a:rPr>
              <a:t>PERFORMANCE ROYALTIES</a:t>
            </a:r>
            <a:endParaRPr lang="en-US" sz="1600" dirty="0">
              <a:latin typeface="Avenir Next LT Pro Light" panose="020B0304020202020204" pitchFamily="34" charset="0"/>
            </a:endParaRPr>
          </a:p>
          <a:p>
            <a:pPr marL="285750" indent="-285750">
              <a:spcAft>
                <a:spcPts val="1200"/>
              </a:spcAft>
              <a:buClr>
                <a:srgbClr val="C00000"/>
              </a:buClr>
              <a:buFont typeface="Wingdings" panose="05000000000000000000" pitchFamily="2" charset="2"/>
              <a:buChar char="ý"/>
            </a:pPr>
            <a:r>
              <a:rPr lang="en-US" sz="1600" dirty="0">
                <a:latin typeface="Avenir Next LT Pro Light" panose="020B0304020202020204" pitchFamily="34" charset="0"/>
              </a:rPr>
              <a:t>Replace SoundExchange in administering digital performance rights for sound recordings or collect </a:t>
            </a:r>
            <a:r>
              <a:rPr lang="en-US" sz="1600" b="1" dirty="0">
                <a:solidFill>
                  <a:srgbClr val="1B75BC"/>
                </a:solidFill>
                <a:latin typeface="Avenir Next LT Pro Light" panose="020B0304020202020204" pitchFamily="34" charset="0"/>
              </a:rPr>
              <a:t>DIGITAL PERFORMANCE ROYALTIES</a:t>
            </a:r>
            <a:r>
              <a:rPr lang="en-US" sz="1600" dirty="0">
                <a:latin typeface="Avenir Next LT Pro Light" panose="020B0304020202020204" pitchFamily="34" charset="0"/>
              </a:rPr>
              <a:t> </a:t>
            </a:r>
          </a:p>
          <a:p>
            <a:pPr marL="285750" indent="-285750">
              <a:spcAft>
                <a:spcPts val="1200"/>
              </a:spcAft>
              <a:buClr>
                <a:srgbClr val="C00000"/>
              </a:buClr>
              <a:buFont typeface="Wingdings" panose="05000000000000000000" pitchFamily="2" charset="2"/>
              <a:buChar char="ý"/>
            </a:pPr>
            <a:r>
              <a:rPr lang="en-US" sz="1600" dirty="0">
                <a:latin typeface="Avenir Next LT Pro Light" panose="020B0304020202020204" pitchFamily="34" charset="0"/>
              </a:rPr>
              <a:t>Administer mechanical rights or collect mechanical royalties for </a:t>
            </a:r>
            <a:r>
              <a:rPr lang="en-US" sz="1600" b="1" dirty="0">
                <a:solidFill>
                  <a:srgbClr val="1B75BC"/>
                </a:solidFill>
                <a:latin typeface="Avenir Next LT Pro Light" panose="020B0304020202020204" pitchFamily="34" charset="0"/>
              </a:rPr>
              <a:t>PHYSICAL PRODUCTS</a:t>
            </a:r>
          </a:p>
          <a:p>
            <a:pPr marL="285750" indent="-285750">
              <a:spcAft>
                <a:spcPts val="1200"/>
              </a:spcAft>
              <a:buClr>
                <a:srgbClr val="C00000"/>
              </a:buClr>
              <a:buFont typeface="Wingdings" panose="05000000000000000000" pitchFamily="2" charset="2"/>
              <a:buChar char="ý"/>
            </a:pPr>
            <a:r>
              <a:rPr lang="en-US" sz="1600" dirty="0">
                <a:latin typeface="Avenir Next LT Pro Light" panose="020B0304020202020204" pitchFamily="34" charset="0"/>
              </a:rPr>
              <a:t>Administer any licenses or collect any royalties related to the use of musical works in </a:t>
            </a:r>
            <a:r>
              <a:rPr lang="en-US" sz="1600" b="1" dirty="0">
                <a:solidFill>
                  <a:srgbClr val="1B75BC"/>
                </a:solidFill>
                <a:latin typeface="Avenir Next LT Pro Light" panose="020B0304020202020204" pitchFamily="34" charset="0"/>
              </a:rPr>
              <a:t>AUDIOVISUAL (VIDEO) PRODUCTS </a:t>
            </a:r>
            <a:r>
              <a:rPr lang="en-US" sz="1600" dirty="0">
                <a:latin typeface="Avenir Next LT Pro Light" panose="020B0304020202020204" pitchFamily="34" charset="0"/>
              </a:rPr>
              <a:t>or</a:t>
            </a:r>
            <a:r>
              <a:rPr lang="en-US" sz="1600" b="1" dirty="0">
                <a:solidFill>
                  <a:srgbClr val="1B75BC"/>
                </a:solidFill>
                <a:latin typeface="Avenir Next LT Pro Light" panose="020B0304020202020204" pitchFamily="34" charset="0"/>
              </a:rPr>
              <a:t> LYRICS</a:t>
            </a:r>
          </a:p>
          <a:p>
            <a:pPr marL="285750" indent="-285750">
              <a:spcAft>
                <a:spcPts val="1200"/>
              </a:spcAft>
              <a:buClr>
                <a:srgbClr val="C00000"/>
              </a:buClr>
              <a:buFont typeface="Wingdings" panose="05000000000000000000" pitchFamily="2" charset="2"/>
              <a:buChar char="ý"/>
            </a:pPr>
            <a:r>
              <a:rPr lang="en-US" sz="1600" dirty="0">
                <a:latin typeface="Avenir Next LT Pro Light" panose="020B0304020202020204" pitchFamily="34" charset="0"/>
              </a:rPr>
              <a:t>Administer licenses or collect royalties for the use of musical works </a:t>
            </a:r>
            <a:r>
              <a:rPr lang="en-US" sz="1600" b="1" dirty="0">
                <a:solidFill>
                  <a:srgbClr val="1B75BC"/>
                </a:solidFill>
                <a:latin typeface="Avenir Next LT Pro Light" panose="020B0304020202020204" pitchFamily="34" charset="0"/>
              </a:rPr>
              <a:t>OUTSIDE THE U.S.</a:t>
            </a:r>
          </a:p>
        </p:txBody>
      </p:sp>
      <p:cxnSp>
        <p:nvCxnSpPr>
          <p:cNvPr id="8" name="Straight Connector 7">
            <a:extLst>
              <a:ext uri="{FF2B5EF4-FFF2-40B4-BE49-F238E27FC236}">
                <a16:creationId xmlns:a16="http://schemas.microsoft.com/office/drawing/2014/main" id="{D9FDED0F-A656-4579-A59C-F83A9555A6B6}"/>
              </a:ext>
            </a:extLst>
          </p:cNvPr>
          <p:cNvCxnSpPr>
            <a:cxnSpLocks/>
          </p:cNvCxnSpPr>
          <p:nvPr/>
        </p:nvCxnSpPr>
        <p:spPr>
          <a:xfrm>
            <a:off x="6106132" y="1341117"/>
            <a:ext cx="0" cy="4610572"/>
          </a:xfrm>
          <a:prstGeom prst="line">
            <a:avLst/>
          </a:prstGeom>
          <a:ln w="38100">
            <a:solidFill>
              <a:srgbClr val="FFC000"/>
            </a:solidFill>
          </a:ln>
        </p:spPr>
        <p:style>
          <a:lnRef idx="1">
            <a:schemeClr val="accent4"/>
          </a:lnRef>
          <a:fillRef idx="0">
            <a:schemeClr val="accent4"/>
          </a:fillRef>
          <a:effectRef idx="0">
            <a:schemeClr val="accent4"/>
          </a:effectRef>
          <a:fontRef idx="minor">
            <a:schemeClr val="tx1"/>
          </a:fontRef>
        </p:style>
      </p:cxnSp>
    </p:spTree>
    <p:custDataLst>
      <p:tags r:id="rId1"/>
    </p:custDataLst>
    <p:extLst>
      <p:ext uri="{BB962C8B-B14F-4D97-AF65-F5344CB8AC3E}">
        <p14:creationId xmlns:p14="http://schemas.microsoft.com/office/powerpoint/2010/main" val="166071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fade">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fade">
                                      <p:cBhvr>
                                        <p:cTn id="52" dur="500"/>
                                        <p:tgtEl>
                                          <p:spTgt spid="1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fade">
                                      <p:cBhvr>
                                        <p:cTn id="57" dur="500"/>
                                        <p:tgtEl>
                                          <p:spTgt spid="11">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xEl>
                                              <p:pRg st="4" end="4"/>
                                            </p:txEl>
                                          </p:spTgt>
                                        </p:tgtEl>
                                        <p:attrNameLst>
                                          <p:attrName>style.visibility</p:attrName>
                                        </p:attrNameLst>
                                      </p:cBhvr>
                                      <p:to>
                                        <p:strVal val="visible"/>
                                      </p:to>
                                    </p:set>
                                    <p:animEffect transition="in" filter="fade">
                                      <p:cBhvr>
                                        <p:cTn id="6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7EA7-D8FC-41C4-BBD2-7230546722B9}"/>
              </a:ext>
            </a:extLst>
          </p:cNvPr>
          <p:cNvSpPr>
            <a:spLocks noGrp="1"/>
          </p:cNvSpPr>
          <p:nvPr>
            <p:ph type="title"/>
          </p:nvPr>
        </p:nvSpPr>
        <p:spPr/>
        <p:txBody>
          <a:bodyPr>
            <a:normAutofit fontScale="90000"/>
          </a:bodyPr>
          <a:lstStyle/>
          <a:p>
            <a:r>
              <a:rPr lang="en-US" dirty="0"/>
              <a:t>Who Needs to Connect to Collect?</a:t>
            </a:r>
          </a:p>
        </p:txBody>
      </p:sp>
      <p:grpSp>
        <p:nvGrpSpPr>
          <p:cNvPr id="17" name="Group 16">
            <a:extLst>
              <a:ext uri="{FF2B5EF4-FFF2-40B4-BE49-F238E27FC236}">
                <a16:creationId xmlns:a16="http://schemas.microsoft.com/office/drawing/2014/main" id="{46A21571-02D4-333B-23B3-453A87062373}"/>
              </a:ext>
            </a:extLst>
          </p:cNvPr>
          <p:cNvGrpSpPr/>
          <p:nvPr/>
        </p:nvGrpSpPr>
        <p:grpSpPr>
          <a:xfrm>
            <a:off x="8601075" y="1492426"/>
            <a:ext cx="3308127" cy="3882740"/>
            <a:chOff x="8601075" y="1492426"/>
            <a:chExt cx="3308127" cy="3882740"/>
          </a:xfrm>
        </p:grpSpPr>
        <p:sp>
          <p:nvSpPr>
            <p:cNvPr id="7" name="TextBox 6">
              <a:extLst>
                <a:ext uri="{FF2B5EF4-FFF2-40B4-BE49-F238E27FC236}">
                  <a16:creationId xmlns:a16="http://schemas.microsoft.com/office/drawing/2014/main" id="{FE4453A0-B6FB-02D4-1AA8-317D09ACFC7C}"/>
                </a:ext>
              </a:extLst>
            </p:cNvPr>
            <p:cNvSpPr txBox="1"/>
            <p:nvPr/>
          </p:nvSpPr>
          <p:spPr>
            <a:xfrm>
              <a:off x="8601075" y="2697510"/>
              <a:ext cx="3308127" cy="2677656"/>
            </a:xfrm>
            <a:prstGeom prst="rect">
              <a:avLst/>
            </a:prstGeom>
            <a:noFill/>
          </p:spPr>
          <p:txBody>
            <a:bodyPr wrap="square" lIns="91440" tIns="45720" rIns="91440" bIns="45720" rtlCol="0" anchor="t">
              <a:spAutoFit/>
            </a:bodyPr>
            <a:lstStyle/>
            <a:p>
              <a:pPr algn="ctr"/>
              <a:r>
                <a:rPr lang="en-US" sz="2800" dirty="0">
                  <a:latin typeface="Avenir Next LT Pro"/>
                </a:rPr>
                <a:t>No separate writer share and publisher share</a:t>
              </a:r>
            </a:p>
            <a:p>
              <a:pPr algn="ctr"/>
              <a:endParaRPr lang="en-US" sz="2800" dirty="0">
                <a:latin typeface="Avenir Next LT Pro"/>
              </a:endParaRPr>
            </a:p>
            <a:p>
              <a:pPr algn="ctr"/>
              <a:r>
                <a:rPr lang="en-US" sz="2800" u="sng" dirty="0">
                  <a:solidFill>
                    <a:srgbClr val="1B75BC"/>
                  </a:solidFill>
                  <a:latin typeface="Avenir Next LT Pro"/>
                </a:rPr>
                <a:t>Not</a:t>
              </a:r>
              <a:r>
                <a:rPr lang="en-US" sz="2800" dirty="0">
                  <a:latin typeface="Avenir Next LT Pro"/>
                </a:rPr>
                <a:t> like how it works at a PRO</a:t>
              </a:r>
            </a:p>
          </p:txBody>
        </p:sp>
        <p:pic>
          <p:nvPicPr>
            <p:cNvPr id="9" name="Graphic 8" descr="No sign with solid fill">
              <a:extLst>
                <a:ext uri="{FF2B5EF4-FFF2-40B4-BE49-F238E27FC236}">
                  <a16:creationId xmlns:a16="http://schemas.microsoft.com/office/drawing/2014/main" id="{6903C1C3-30D7-6A71-B385-DDD8FE7379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0385" y="1492426"/>
              <a:ext cx="1282588" cy="1282588"/>
            </a:xfrm>
            <a:prstGeom prst="rect">
              <a:avLst/>
            </a:prstGeom>
          </p:spPr>
        </p:pic>
      </p:grpSp>
      <p:grpSp>
        <p:nvGrpSpPr>
          <p:cNvPr id="16" name="Group 15">
            <a:extLst>
              <a:ext uri="{FF2B5EF4-FFF2-40B4-BE49-F238E27FC236}">
                <a16:creationId xmlns:a16="http://schemas.microsoft.com/office/drawing/2014/main" id="{764F0F5E-CB0D-1EC0-50FC-0F0E0341886B}"/>
              </a:ext>
            </a:extLst>
          </p:cNvPr>
          <p:cNvGrpSpPr/>
          <p:nvPr/>
        </p:nvGrpSpPr>
        <p:grpSpPr>
          <a:xfrm>
            <a:off x="3866574" y="1540410"/>
            <a:ext cx="4458852" cy="4265643"/>
            <a:chOff x="3866574" y="1540410"/>
            <a:chExt cx="4458852" cy="4265643"/>
          </a:xfrm>
        </p:grpSpPr>
        <p:sp>
          <p:nvSpPr>
            <p:cNvPr id="12" name="TextBox 11">
              <a:extLst>
                <a:ext uri="{FF2B5EF4-FFF2-40B4-BE49-F238E27FC236}">
                  <a16:creationId xmlns:a16="http://schemas.microsoft.com/office/drawing/2014/main" id="{FC6313D3-C2B6-EAED-EEB6-137A1BB16D5A}"/>
                </a:ext>
              </a:extLst>
            </p:cNvPr>
            <p:cNvSpPr txBox="1"/>
            <p:nvPr/>
          </p:nvSpPr>
          <p:spPr>
            <a:xfrm>
              <a:off x="3866574" y="2697510"/>
              <a:ext cx="4458852" cy="3108543"/>
            </a:xfrm>
            <a:prstGeom prst="rect">
              <a:avLst/>
            </a:prstGeom>
            <a:noFill/>
          </p:spPr>
          <p:txBody>
            <a:bodyPr wrap="square" lIns="91440" tIns="45720" rIns="91440" bIns="45720" rtlCol="0" anchor="t">
              <a:spAutoFit/>
            </a:bodyPr>
            <a:lstStyle/>
            <a:p>
              <a:pPr algn="ctr"/>
              <a:r>
                <a:rPr lang="en-US" sz="2800" dirty="0">
                  <a:latin typeface="Avenir Next LT Pro"/>
                </a:rPr>
                <a:t>Who should </a:t>
              </a:r>
            </a:p>
            <a:p>
              <a:pPr algn="ctr"/>
              <a:r>
                <a:rPr lang="en-US" sz="2800" dirty="0">
                  <a:latin typeface="Avenir Next LT Pro"/>
                </a:rPr>
                <a:t>Connect to Collect</a:t>
              </a:r>
              <a:r>
                <a:rPr lang="en-US" sz="2800" baseline="30000" dirty="0">
                  <a:latin typeface="Avenir Next LT Pro" panose="020B0504020202020204" pitchFamily="34" charset="0"/>
                </a:rPr>
                <a:t> ™</a:t>
              </a:r>
              <a:r>
                <a:rPr lang="en-US" sz="2800" dirty="0">
                  <a:latin typeface="Avenir Next LT Pro"/>
                </a:rPr>
                <a:t>?</a:t>
              </a:r>
            </a:p>
            <a:p>
              <a:pPr algn="ctr"/>
              <a:endParaRPr lang="en-US" sz="2800" dirty="0">
                <a:latin typeface="Avenir Next LT Pro"/>
              </a:endParaRPr>
            </a:p>
            <a:p>
              <a:pPr algn="ctr"/>
              <a:r>
                <a:rPr lang="en-US" sz="2800" dirty="0">
                  <a:latin typeface="Avenir Next LT Pro"/>
                </a:rPr>
                <a:t>The party who </a:t>
              </a:r>
              <a:r>
                <a:rPr lang="en-US" sz="2800" u="sng" dirty="0">
                  <a:solidFill>
                    <a:srgbClr val="1B75BC"/>
                  </a:solidFill>
                  <a:latin typeface="Avenir Next LT Pro"/>
                </a:rPr>
                <a:t>administers</a:t>
              </a:r>
              <a:r>
                <a:rPr lang="en-US" sz="2800" dirty="0">
                  <a:latin typeface="Avenir Next LT Pro"/>
                </a:rPr>
                <a:t> the publishing</a:t>
              </a:r>
            </a:p>
            <a:p>
              <a:pPr algn="ctr"/>
              <a:r>
                <a:rPr lang="en-US" sz="2800" dirty="0">
                  <a:latin typeface="Avenir Next LT Pro"/>
                </a:rPr>
                <a:t> for the song </a:t>
              </a:r>
            </a:p>
            <a:p>
              <a:pPr algn="ctr"/>
              <a:r>
                <a:rPr lang="en-US" sz="2800" dirty="0">
                  <a:latin typeface="Avenir Next LT Pro"/>
                </a:rPr>
                <a:t>in the United States</a:t>
              </a:r>
            </a:p>
          </p:txBody>
        </p:sp>
        <p:pic>
          <p:nvPicPr>
            <p:cNvPr id="11" name="Graphic 10" descr="Group of women with solid fill">
              <a:extLst>
                <a:ext uri="{FF2B5EF4-FFF2-40B4-BE49-F238E27FC236}">
                  <a16:creationId xmlns:a16="http://schemas.microsoft.com/office/drawing/2014/main" id="{F42F84C1-A9CC-B47A-771C-D5DE4B0FA7D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1822"/>
            <a:stretch/>
          </p:blipFill>
          <p:spPr>
            <a:xfrm>
              <a:off x="4919958" y="1540410"/>
              <a:ext cx="2101147" cy="1012289"/>
            </a:xfrm>
            <a:prstGeom prst="rect">
              <a:avLst/>
            </a:prstGeom>
          </p:spPr>
        </p:pic>
      </p:grpSp>
      <p:grpSp>
        <p:nvGrpSpPr>
          <p:cNvPr id="15" name="Group 14">
            <a:extLst>
              <a:ext uri="{FF2B5EF4-FFF2-40B4-BE49-F238E27FC236}">
                <a16:creationId xmlns:a16="http://schemas.microsoft.com/office/drawing/2014/main" id="{F534C43C-E196-6506-21BC-8117B1928B55}"/>
              </a:ext>
            </a:extLst>
          </p:cNvPr>
          <p:cNvGrpSpPr/>
          <p:nvPr/>
        </p:nvGrpSpPr>
        <p:grpSpPr>
          <a:xfrm>
            <a:off x="282798" y="1340386"/>
            <a:ext cx="3583776" cy="2742119"/>
            <a:chOff x="282798" y="1340386"/>
            <a:chExt cx="3583776" cy="2742119"/>
          </a:xfrm>
        </p:grpSpPr>
        <p:sp>
          <p:nvSpPr>
            <p:cNvPr id="6" name="TextBox 5">
              <a:extLst>
                <a:ext uri="{FF2B5EF4-FFF2-40B4-BE49-F238E27FC236}">
                  <a16:creationId xmlns:a16="http://schemas.microsoft.com/office/drawing/2014/main" id="{D889798D-F54F-8377-418D-F570AC57D09D}"/>
                </a:ext>
              </a:extLst>
            </p:cNvPr>
            <p:cNvSpPr txBox="1"/>
            <p:nvPr/>
          </p:nvSpPr>
          <p:spPr>
            <a:xfrm>
              <a:off x="282798" y="2697510"/>
              <a:ext cx="3583776" cy="1384995"/>
            </a:xfrm>
            <a:prstGeom prst="rect">
              <a:avLst/>
            </a:prstGeom>
            <a:noFill/>
          </p:spPr>
          <p:txBody>
            <a:bodyPr wrap="square" rtlCol="0">
              <a:spAutoFit/>
            </a:bodyPr>
            <a:lstStyle/>
            <a:p>
              <a:pPr algn="ctr"/>
              <a:r>
                <a:rPr lang="en-US" sz="2800" dirty="0">
                  <a:latin typeface="Avenir Next LT Pro" panose="020B0504020202020204" pitchFamily="34" charset="0"/>
                </a:rPr>
                <a:t>Connect to Collect</a:t>
              </a:r>
              <a:r>
                <a:rPr lang="en-US" sz="2800" baseline="30000" dirty="0">
                  <a:latin typeface="Avenir Next LT Pro" panose="020B0504020202020204" pitchFamily="34" charset="0"/>
                </a:rPr>
                <a:t>™</a:t>
              </a:r>
              <a:r>
                <a:rPr lang="en-US" sz="2800" dirty="0">
                  <a:latin typeface="Avenir Next LT Pro" panose="020B0504020202020204" pitchFamily="34" charset="0"/>
                </a:rPr>
                <a:t> </a:t>
              </a:r>
            </a:p>
            <a:p>
              <a:pPr algn="ctr"/>
              <a:r>
                <a:rPr lang="en-US" sz="2800" dirty="0">
                  <a:latin typeface="Avenir Next LT Pro" panose="020B0504020202020204" pitchFamily="34" charset="0"/>
                </a:rPr>
                <a:t>means </a:t>
              </a:r>
            </a:p>
            <a:p>
              <a:pPr algn="ctr"/>
              <a:r>
                <a:rPr lang="en-US" sz="2800" dirty="0">
                  <a:solidFill>
                    <a:srgbClr val="1B75BC"/>
                  </a:solidFill>
                  <a:latin typeface="Avenir Next LT Pro" panose="020B0504020202020204" pitchFamily="34" charset="0"/>
                </a:rPr>
                <a:t>Become a Member</a:t>
              </a:r>
            </a:p>
          </p:txBody>
        </p:sp>
        <p:pic>
          <p:nvPicPr>
            <p:cNvPr id="14" name="Graphic 13" descr="Questions with solid fill">
              <a:extLst>
                <a:ext uri="{FF2B5EF4-FFF2-40B4-BE49-F238E27FC236}">
                  <a16:creationId xmlns:a16="http://schemas.microsoft.com/office/drawing/2014/main" id="{8EDE5E6C-C448-9916-3CDD-89979F551C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99027" y="1340386"/>
              <a:ext cx="1434628" cy="1434628"/>
            </a:xfrm>
            <a:prstGeom prst="rect">
              <a:avLst/>
            </a:prstGeom>
          </p:spPr>
        </p:pic>
      </p:grpSp>
    </p:spTree>
    <p:custDataLst>
      <p:tags r:id="rId1"/>
    </p:custDataLst>
    <p:extLst>
      <p:ext uri="{BB962C8B-B14F-4D97-AF65-F5344CB8AC3E}">
        <p14:creationId xmlns:p14="http://schemas.microsoft.com/office/powerpoint/2010/main" val="1156684674"/>
      </p:ext>
    </p:extLst>
  </p:cSld>
  <p:clrMapOvr>
    <a:masterClrMapping/>
  </p:clrMapOvr>
  <mc:AlternateContent xmlns:mc="http://schemas.openxmlformats.org/markup-compatibility/2006">
    <mc:Choice xmlns:p14="http://schemas.microsoft.com/office/powerpoint/2010/main" Requires="p14">
      <p:transition spd="slow" p14:dur="2000" advTm="38000"/>
    </mc:Choice>
    <mc:Fallback>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7EA7-D8FC-41C4-BBD2-7230546722B9}"/>
              </a:ext>
            </a:extLst>
          </p:cNvPr>
          <p:cNvSpPr>
            <a:spLocks noGrp="1"/>
          </p:cNvSpPr>
          <p:nvPr>
            <p:ph type="title"/>
          </p:nvPr>
        </p:nvSpPr>
        <p:spPr/>
        <p:txBody>
          <a:bodyPr>
            <a:normAutofit fontScale="90000"/>
          </a:bodyPr>
          <a:lstStyle/>
          <a:p>
            <a:r>
              <a:rPr lang="en-US" dirty="0"/>
              <a:t>Who is Administering the Publishing?</a:t>
            </a:r>
          </a:p>
        </p:txBody>
      </p:sp>
      <p:graphicFrame>
        <p:nvGraphicFramePr>
          <p:cNvPr id="39" name="Table 38">
            <a:extLst>
              <a:ext uri="{FF2B5EF4-FFF2-40B4-BE49-F238E27FC236}">
                <a16:creationId xmlns:a16="http://schemas.microsoft.com/office/drawing/2014/main" id="{DEA1BF16-DA88-F0E9-6089-5280C3872B41}"/>
              </a:ext>
            </a:extLst>
          </p:cNvPr>
          <p:cNvGraphicFramePr>
            <a:graphicFrameLocks noGrp="1"/>
          </p:cNvGraphicFramePr>
          <p:nvPr/>
        </p:nvGraphicFramePr>
        <p:xfrm>
          <a:off x="557212" y="1643553"/>
          <a:ext cx="4557713" cy="3852372"/>
        </p:xfrm>
        <a:graphic>
          <a:graphicData uri="http://schemas.openxmlformats.org/drawingml/2006/table">
            <a:tbl>
              <a:tblPr firstRow="1" bandRow="1">
                <a:tableStyleId>{7DF18680-E054-41AD-8BC1-D1AEF772440D}</a:tableStyleId>
              </a:tblPr>
              <a:tblGrid>
                <a:gridCol w="4557713">
                  <a:extLst>
                    <a:ext uri="{9D8B030D-6E8A-4147-A177-3AD203B41FA5}">
                      <a16:colId xmlns:a16="http://schemas.microsoft.com/office/drawing/2014/main" val="1991016303"/>
                    </a:ext>
                  </a:extLst>
                </a:gridCol>
              </a:tblGrid>
              <a:tr h="651972">
                <a:tc>
                  <a:txBody>
                    <a:bodyPr/>
                    <a:lstStyle/>
                    <a:p>
                      <a:pPr algn="ctr"/>
                      <a:r>
                        <a:rPr lang="en-US" dirty="0">
                          <a:latin typeface="Avenir Next LT Pro" panose="020B0504020202020204" pitchFamily="34" charset="0"/>
                        </a:rPr>
                        <a:t>Publishing Activity</a:t>
                      </a:r>
                    </a:p>
                  </a:txBody>
                  <a:tcPr anchor="ctr"/>
                </a:tc>
                <a:extLst>
                  <a:ext uri="{0D108BD9-81ED-4DB2-BD59-A6C34878D82A}">
                    <a16:rowId xmlns:a16="http://schemas.microsoft.com/office/drawing/2014/main" val="3157253859"/>
                  </a:ext>
                </a:extLst>
              </a:tr>
              <a:tr h="370840">
                <a:tc>
                  <a:txBody>
                    <a:bodyPr/>
                    <a:lstStyle/>
                    <a:p>
                      <a:r>
                        <a:rPr lang="en-US" b="1" dirty="0">
                          <a:latin typeface="Avenir Next LT Pro" panose="020B0504020202020204" pitchFamily="34" charset="0"/>
                        </a:rPr>
                        <a:t>Creative Publishing Activities:</a:t>
                      </a:r>
                    </a:p>
                    <a:p>
                      <a:pPr marL="285750" indent="-285750">
                        <a:buFont typeface="Arial" panose="020B0604020202020204" pitchFamily="34" charset="0"/>
                        <a:buChar char="•"/>
                      </a:pPr>
                      <a:r>
                        <a:rPr lang="en-US" sz="1800" dirty="0">
                          <a:latin typeface="Avenir Next LT Pro" panose="020B0504020202020204" pitchFamily="34" charset="0"/>
                        </a:rPr>
                        <a:t>Cultivate the songwriter’s creativity (writing camps, co-writes)</a:t>
                      </a:r>
                    </a:p>
                    <a:p>
                      <a:pPr marL="285750" indent="-285750">
                        <a:buFont typeface="Arial" panose="020B0604020202020204" pitchFamily="34" charset="0"/>
                        <a:buChar char="•"/>
                      </a:pPr>
                      <a:r>
                        <a:rPr lang="en-US" sz="1800" dirty="0">
                          <a:latin typeface="Avenir Next LT Pro" panose="020B0504020202020204" pitchFamily="34" charset="0"/>
                        </a:rPr>
                        <a:t>Pitch/license songs to music supervisors and recording artists</a:t>
                      </a:r>
                    </a:p>
                  </a:txBody>
                  <a:tcPr/>
                </a:tc>
                <a:extLst>
                  <a:ext uri="{0D108BD9-81ED-4DB2-BD59-A6C34878D82A}">
                    <a16:rowId xmlns:a16="http://schemas.microsoft.com/office/drawing/2014/main" val="2717626496"/>
                  </a:ext>
                </a:extLst>
              </a:tr>
              <a:tr h="370840">
                <a:tc>
                  <a:txBody>
                    <a:bodyPr/>
                    <a:lstStyle/>
                    <a:p>
                      <a:r>
                        <a:rPr lang="en-US" b="1" dirty="0">
                          <a:latin typeface="Avenir Next LT Pro" panose="020B0504020202020204" pitchFamily="34" charset="0"/>
                        </a:rPr>
                        <a:t>Administrative Publishing Activities:</a:t>
                      </a:r>
                    </a:p>
                    <a:p>
                      <a:pPr marL="285750" indent="-285750">
                        <a:buFont typeface="Arial" panose="020B0604020202020204" pitchFamily="34" charset="0"/>
                        <a:buChar char="•"/>
                      </a:pPr>
                      <a:r>
                        <a:rPr lang="en-US" sz="1800" dirty="0">
                          <a:latin typeface="Avenir Next LT Pro" panose="020B0504020202020204" pitchFamily="34" charset="0"/>
                        </a:rPr>
                        <a:t>Register songs with PRO</a:t>
                      </a:r>
                    </a:p>
                    <a:p>
                      <a:pPr marL="285750" indent="-285750">
                        <a:buFont typeface="Arial" panose="020B0604020202020204" pitchFamily="34" charset="0"/>
                        <a:buChar char="•"/>
                      </a:pPr>
                      <a:r>
                        <a:rPr lang="en-US" sz="1800" b="1" dirty="0">
                          <a:solidFill>
                            <a:srgbClr val="1B75BC"/>
                          </a:solidFill>
                          <a:latin typeface="Avenir Next LT Pro" panose="020B0504020202020204" pitchFamily="34" charset="0"/>
                        </a:rPr>
                        <a:t>Register songs with The MLC</a:t>
                      </a:r>
                    </a:p>
                    <a:p>
                      <a:pPr marL="285750" indent="-285750">
                        <a:buFont typeface="Arial" panose="020B0604020202020204" pitchFamily="34" charset="0"/>
                        <a:buChar char="•"/>
                      </a:pPr>
                      <a:r>
                        <a:rPr lang="en-US" sz="1800" b="1" dirty="0">
                          <a:solidFill>
                            <a:srgbClr val="1B75BC"/>
                          </a:solidFill>
                          <a:latin typeface="Avenir Next LT Pro" panose="020B0504020202020204" pitchFamily="34" charset="0"/>
                        </a:rPr>
                        <a:t>Track and collect royalties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venir Next LT Pro" panose="020B0504020202020204" pitchFamily="34" charset="0"/>
                        </a:rPr>
                        <a:t>Register songs with the U.S. Copyright Office</a:t>
                      </a:r>
                    </a:p>
                  </a:txBody>
                  <a:tcPr/>
                </a:tc>
                <a:extLst>
                  <a:ext uri="{0D108BD9-81ED-4DB2-BD59-A6C34878D82A}">
                    <a16:rowId xmlns:a16="http://schemas.microsoft.com/office/drawing/2014/main" val="1350586575"/>
                  </a:ext>
                </a:extLst>
              </a:tr>
            </a:tbl>
          </a:graphicData>
        </a:graphic>
      </p:graphicFrame>
      <p:sp>
        <p:nvSpPr>
          <p:cNvPr id="40" name="TextBox 39">
            <a:extLst>
              <a:ext uri="{FF2B5EF4-FFF2-40B4-BE49-F238E27FC236}">
                <a16:creationId xmlns:a16="http://schemas.microsoft.com/office/drawing/2014/main" id="{BFB30C24-E151-C4E3-731A-59B4B0154CBE}"/>
              </a:ext>
            </a:extLst>
          </p:cNvPr>
          <p:cNvSpPr txBox="1"/>
          <p:nvPr/>
        </p:nvSpPr>
        <p:spPr>
          <a:xfrm>
            <a:off x="5162852" y="1125782"/>
            <a:ext cx="6830948" cy="369332"/>
          </a:xfrm>
          <a:prstGeom prst="rect">
            <a:avLst/>
          </a:prstGeom>
          <a:solidFill>
            <a:srgbClr val="5B9BD5"/>
          </a:solidFill>
        </p:spPr>
        <p:txBody>
          <a:bodyPr wrap="square" rtlCol="0">
            <a:spAutoFit/>
          </a:bodyPr>
          <a:lstStyle/>
          <a:p>
            <a:pPr algn="ctr"/>
            <a:r>
              <a:rPr lang="en-US" b="1" dirty="0">
                <a:solidFill>
                  <a:schemeClr val="bg1"/>
                </a:solidFill>
                <a:latin typeface="Avenir Next LT Pro" panose="020B0504020202020204" pitchFamily="34" charset="0"/>
              </a:rPr>
              <a:t>U.S. based (song-level analysis)</a:t>
            </a:r>
          </a:p>
        </p:txBody>
      </p:sp>
      <p:graphicFrame>
        <p:nvGraphicFramePr>
          <p:cNvPr id="3" name="Table 2">
            <a:extLst>
              <a:ext uri="{FF2B5EF4-FFF2-40B4-BE49-F238E27FC236}">
                <a16:creationId xmlns:a16="http://schemas.microsoft.com/office/drawing/2014/main" id="{C27FFB5C-8BAA-5A44-C288-8327470151CB}"/>
              </a:ext>
            </a:extLst>
          </p:cNvPr>
          <p:cNvGraphicFramePr>
            <a:graphicFrameLocks noGrp="1"/>
          </p:cNvGraphicFramePr>
          <p:nvPr/>
        </p:nvGraphicFramePr>
        <p:xfrm>
          <a:off x="5160320" y="1643552"/>
          <a:ext cx="2247900" cy="3871724"/>
        </p:xfrm>
        <a:graphic>
          <a:graphicData uri="http://schemas.openxmlformats.org/drawingml/2006/table">
            <a:tbl>
              <a:tblPr firstRow="1" bandRow="1">
                <a:tableStyleId>{7DF18680-E054-41AD-8BC1-D1AEF772440D}</a:tableStyleId>
              </a:tblPr>
              <a:tblGrid>
                <a:gridCol w="2247900">
                  <a:extLst>
                    <a:ext uri="{9D8B030D-6E8A-4147-A177-3AD203B41FA5}">
                      <a16:colId xmlns:a16="http://schemas.microsoft.com/office/drawing/2014/main" val="3687280385"/>
                    </a:ext>
                  </a:extLst>
                </a:gridCol>
              </a:tblGrid>
              <a:tr h="649224">
                <a:tc>
                  <a:txBody>
                    <a:bodyPr/>
                    <a:lstStyle/>
                    <a:p>
                      <a:pPr algn="ctr"/>
                      <a:r>
                        <a:rPr lang="en-US" dirty="0">
                          <a:latin typeface="Avenir Next LT Pro" panose="020B0504020202020204" pitchFamily="34" charset="0"/>
                        </a:rPr>
                        <a:t>Self-Administered Songwriter</a:t>
                      </a:r>
                    </a:p>
                  </a:txBody>
                  <a:tcPr/>
                </a:tc>
                <a:extLst>
                  <a:ext uri="{0D108BD9-81ED-4DB2-BD59-A6C34878D82A}">
                    <a16:rowId xmlns:a16="http://schemas.microsoft.com/office/drawing/2014/main" val="3157253859"/>
                  </a:ext>
                </a:extLst>
              </a:tr>
              <a:tr h="1485140">
                <a:tc>
                  <a:txBody>
                    <a:bodyPr/>
                    <a:lstStyle/>
                    <a:p>
                      <a:pPr algn="ctr"/>
                      <a:r>
                        <a:rPr lang="en-US" dirty="0">
                          <a:latin typeface="Avenir Next LT Pro" panose="020B0504020202020204" pitchFamily="34" charset="0"/>
                        </a:rPr>
                        <a:t>Songwriter</a:t>
                      </a:r>
                    </a:p>
                  </a:txBody>
                  <a:tcPr anchor="ctr"/>
                </a:tc>
                <a:extLst>
                  <a:ext uri="{0D108BD9-81ED-4DB2-BD59-A6C34878D82A}">
                    <a16:rowId xmlns:a16="http://schemas.microsoft.com/office/drawing/2014/main" val="2717626496"/>
                  </a:ext>
                </a:extLst>
              </a:tr>
              <a:tr h="1737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venir Next LT Pro" panose="020B0504020202020204" pitchFamily="34" charset="0"/>
                        </a:rPr>
                        <a:t>Songwriter</a:t>
                      </a:r>
                    </a:p>
                    <a:p>
                      <a:pPr algn="ctr"/>
                      <a:endParaRPr lang="en-US" dirty="0">
                        <a:latin typeface="Avenir Next LT Pro" panose="020B0504020202020204" pitchFamily="34" charset="0"/>
                      </a:endParaRPr>
                    </a:p>
                  </a:txBody>
                  <a:tcPr anchor="ctr"/>
                </a:tc>
                <a:extLst>
                  <a:ext uri="{0D108BD9-81ED-4DB2-BD59-A6C34878D82A}">
                    <a16:rowId xmlns:a16="http://schemas.microsoft.com/office/drawing/2014/main" val="1350586575"/>
                  </a:ext>
                </a:extLst>
              </a:tr>
            </a:tbl>
          </a:graphicData>
        </a:graphic>
      </p:graphicFrame>
      <p:graphicFrame>
        <p:nvGraphicFramePr>
          <p:cNvPr id="4" name="Table 3">
            <a:extLst>
              <a:ext uri="{FF2B5EF4-FFF2-40B4-BE49-F238E27FC236}">
                <a16:creationId xmlns:a16="http://schemas.microsoft.com/office/drawing/2014/main" id="{A0BE5E92-62AB-E7D5-88BA-3A3CAD85B3D5}"/>
              </a:ext>
            </a:extLst>
          </p:cNvPr>
          <p:cNvGraphicFramePr>
            <a:graphicFrameLocks noGrp="1"/>
          </p:cNvGraphicFramePr>
          <p:nvPr/>
        </p:nvGraphicFramePr>
        <p:xfrm>
          <a:off x="7453615" y="1643551"/>
          <a:ext cx="2249424" cy="3859693"/>
        </p:xfrm>
        <a:graphic>
          <a:graphicData uri="http://schemas.openxmlformats.org/drawingml/2006/table">
            <a:tbl>
              <a:tblPr firstRow="1" bandRow="1">
                <a:tableStyleId>{7DF18680-E054-41AD-8BC1-D1AEF772440D}</a:tableStyleId>
              </a:tblPr>
              <a:tblGrid>
                <a:gridCol w="2249424">
                  <a:extLst>
                    <a:ext uri="{9D8B030D-6E8A-4147-A177-3AD203B41FA5}">
                      <a16:colId xmlns:a16="http://schemas.microsoft.com/office/drawing/2014/main" val="3218251661"/>
                    </a:ext>
                  </a:extLst>
                </a:gridCol>
              </a:tblGrid>
              <a:tr h="649224">
                <a:tc>
                  <a:txBody>
                    <a:bodyPr/>
                    <a:lstStyle/>
                    <a:p>
                      <a:pPr algn="ctr"/>
                      <a:r>
                        <a:rPr lang="en-US" dirty="0">
                          <a:latin typeface="Avenir Next LT Pro" panose="020B0504020202020204" pitchFamily="34" charset="0"/>
                        </a:rPr>
                        <a:t>Administered Songwriter</a:t>
                      </a:r>
                    </a:p>
                  </a:txBody>
                  <a:tcPr/>
                </a:tc>
                <a:extLst>
                  <a:ext uri="{0D108BD9-81ED-4DB2-BD59-A6C34878D82A}">
                    <a16:rowId xmlns:a16="http://schemas.microsoft.com/office/drawing/2014/main" val="2028086583"/>
                  </a:ext>
                </a:extLst>
              </a:tr>
              <a:tr h="14731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venir Next LT Pro" panose="020B0504020202020204" pitchFamily="34" charset="0"/>
                        </a:rPr>
                        <a:t>Songwriter</a:t>
                      </a:r>
                    </a:p>
                  </a:txBody>
                  <a:tcPr anchor="ctr"/>
                </a:tc>
                <a:extLst>
                  <a:ext uri="{0D108BD9-81ED-4DB2-BD59-A6C34878D82A}">
                    <a16:rowId xmlns:a16="http://schemas.microsoft.com/office/drawing/2014/main" val="349093855"/>
                  </a:ext>
                </a:extLst>
              </a:tr>
              <a:tr h="1737360">
                <a:tc>
                  <a:txBody>
                    <a:bodyPr/>
                    <a:lstStyle/>
                    <a:p>
                      <a:pPr algn="ctr"/>
                      <a:r>
                        <a:rPr lang="en-US" dirty="0">
                          <a:latin typeface="Avenir Next LT Pro" panose="020B0504020202020204" pitchFamily="34" charset="0"/>
                        </a:rPr>
                        <a:t>Publishing Administrator</a:t>
                      </a:r>
                    </a:p>
                  </a:txBody>
                  <a:tcPr anchor="ctr"/>
                </a:tc>
                <a:extLst>
                  <a:ext uri="{0D108BD9-81ED-4DB2-BD59-A6C34878D82A}">
                    <a16:rowId xmlns:a16="http://schemas.microsoft.com/office/drawing/2014/main" val="1357340791"/>
                  </a:ext>
                </a:extLst>
              </a:tr>
            </a:tbl>
          </a:graphicData>
        </a:graphic>
      </p:graphicFrame>
      <p:graphicFrame>
        <p:nvGraphicFramePr>
          <p:cNvPr id="5" name="Table 4">
            <a:extLst>
              <a:ext uri="{FF2B5EF4-FFF2-40B4-BE49-F238E27FC236}">
                <a16:creationId xmlns:a16="http://schemas.microsoft.com/office/drawing/2014/main" id="{B9A569A4-279F-60C2-CFD8-AC4386BD9FB5}"/>
              </a:ext>
            </a:extLst>
          </p:cNvPr>
          <p:cNvGraphicFramePr>
            <a:graphicFrameLocks noGrp="1"/>
          </p:cNvGraphicFramePr>
          <p:nvPr/>
        </p:nvGraphicFramePr>
        <p:xfrm>
          <a:off x="9741844" y="1643550"/>
          <a:ext cx="2249424" cy="3871726"/>
        </p:xfrm>
        <a:graphic>
          <a:graphicData uri="http://schemas.openxmlformats.org/drawingml/2006/table">
            <a:tbl>
              <a:tblPr firstRow="1" bandRow="1">
                <a:tableStyleId>{7DF18680-E054-41AD-8BC1-D1AEF772440D}</a:tableStyleId>
              </a:tblPr>
              <a:tblGrid>
                <a:gridCol w="2249424">
                  <a:extLst>
                    <a:ext uri="{9D8B030D-6E8A-4147-A177-3AD203B41FA5}">
                      <a16:colId xmlns:a16="http://schemas.microsoft.com/office/drawing/2014/main" val="1751991188"/>
                    </a:ext>
                  </a:extLst>
                </a:gridCol>
              </a:tblGrid>
              <a:tr h="649224">
                <a:tc>
                  <a:txBody>
                    <a:bodyPr/>
                    <a:lstStyle/>
                    <a:p>
                      <a:pPr algn="ctr"/>
                      <a:r>
                        <a:rPr lang="en-US" dirty="0">
                          <a:latin typeface="Avenir Next LT Pro" panose="020B0504020202020204" pitchFamily="34" charset="0"/>
                        </a:rPr>
                        <a:t>Published Songwriter</a:t>
                      </a:r>
                    </a:p>
                  </a:txBody>
                  <a:tcPr/>
                </a:tc>
                <a:extLst>
                  <a:ext uri="{0D108BD9-81ED-4DB2-BD59-A6C34878D82A}">
                    <a16:rowId xmlns:a16="http://schemas.microsoft.com/office/drawing/2014/main" val="3157253859"/>
                  </a:ext>
                </a:extLst>
              </a:tr>
              <a:tr h="1485142">
                <a:tc>
                  <a:txBody>
                    <a:bodyPr/>
                    <a:lstStyle/>
                    <a:p>
                      <a:pPr algn="ctr"/>
                      <a:r>
                        <a:rPr lang="en-US" dirty="0">
                          <a:latin typeface="Avenir Next LT Pro" panose="020B0504020202020204" pitchFamily="34" charset="0"/>
                        </a:rPr>
                        <a:t>Publisher</a:t>
                      </a:r>
                    </a:p>
                  </a:txBody>
                  <a:tcPr anchor="ctr"/>
                </a:tc>
                <a:extLst>
                  <a:ext uri="{0D108BD9-81ED-4DB2-BD59-A6C34878D82A}">
                    <a16:rowId xmlns:a16="http://schemas.microsoft.com/office/drawing/2014/main" val="2717626496"/>
                  </a:ext>
                </a:extLst>
              </a:tr>
              <a:tr h="1737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venir Next LT Pro" panose="020B0504020202020204" pitchFamily="34" charset="0"/>
                        </a:rPr>
                        <a:t>Publisher</a:t>
                      </a:r>
                    </a:p>
                    <a:p>
                      <a:pPr algn="ctr"/>
                      <a:endParaRPr lang="en-US" dirty="0">
                        <a:latin typeface="Avenir Next LT Pro" panose="020B0504020202020204" pitchFamily="34" charset="0"/>
                      </a:endParaRPr>
                    </a:p>
                  </a:txBody>
                  <a:tcPr anchor="ctr"/>
                </a:tc>
                <a:extLst>
                  <a:ext uri="{0D108BD9-81ED-4DB2-BD59-A6C34878D82A}">
                    <a16:rowId xmlns:a16="http://schemas.microsoft.com/office/drawing/2014/main" val="1350586575"/>
                  </a:ext>
                </a:extLst>
              </a:tr>
            </a:tbl>
          </a:graphicData>
        </a:graphic>
      </p:graphicFrame>
      <p:grpSp>
        <p:nvGrpSpPr>
          <p:cNvPr id="51" name="Group 50">
            <a:extLst>
              <a:ext uri="{FF2B5EF4-FFF2-40B4-BE49-F238E27FC236}">
                <a16:creationId xmlns:a16="http://schemas.microsoft.com/office/drawing/2014/main" id="{35A9E4F3-B823-69E7-F1BE-893F67CFF7BF}"/>
              </a:ext>
            </a:extLst>
          </p:cNvPr>
          <p:cNvGrpSpPr/>
          <p:nvPr/>
        </p:nvGrpSpPr>
        <p:grpSpPr>
          <a:xfrm>
            <a:off x="5346058" y="3817382"/>
            <a:ext cx="6457949" cy="2431588"/>
            <a:chOff x="5797431" y="4124325"/>
            <a:chExt cx="6457949" cy="2431588"/>
          </a:xfrm>
        </p:grpSpPr>
        <p:sp>
          <p:nvSpPr>
            <p:cNvPr id="47" name="Oval 46">
              <a:extLst>
                <a:ext uri="{FF2B5EF4-FFF2-40B4-BE49-F238E27FC236}">
                  <a16:creationId xmlns:a16="http://schemas.microsoft.com/office/drawing/2014/main" id="{796E1A61-2ED7-6730-AE0C-0C1A5EF4D968}"/>
                </a:ext>
              </a:extLst>
            </p:cNvPr>
            <p:cNvSpPr/>
            <p:nvPr/>
          </p:nvSpPr>
          <p:spPr>
            <a:xfrm>
              <a:off x="5797431" y="4124325"/>
              <a:ext cx="6457949" cy="1420629"/>
            </a:xfrm>
            <a:prstGeom prst="ellipse">
              <a:avLst/>
            </a:prstGeom>
            <a:solidFill>
              <a:srgbClr val="FFD200">
                <a:alpha val="25098"/>
              </a:srgbClr>
            </a:solidFill>
            <a:ln>
              <a:solidFill>
                <a:srgbClr val="1B75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1E0BAF5-95A5-BD63-6CF3-C687616A53DB}"/>
                </a:ext>
              </a:extLst>
            </p:cNvPr>
            <p:cNvSpPr txBox="1"/>
            <p:nvPr/>
          </p:nvSpPr>
          <p:spPr>
            <a:xfrm>
              <a:off x="7344992" y="6186581"/>
              <a:ext cx="3279231" cy="369332"/>
            </a:xfrm>
            <a:prstGeom prst="rect">
              <a:avLst/>
            </a:prstGeom>
            <a:noFill/>
          </p:spPr>
          <p:txBody>
            <a:bodyPr wrap="none" rtlCol="0">
              <a:spAutoFit/>
            </a:bodyPr>
            <a:lstStyle/>
            <a:p>
              <a:pPr algn="ctr"/>
              <a:r>
                <a:rPr lang="en-US" sz="1800" dirty="0">
                  <a:solidFill>
                    <a:srgbClr val="1B75BC"/>
                  </a:solidFill>
                  <a:latin typeface="Avenir Next LT Pro" panose="020B0504020202020204" pitchFamily="34" charset="0"/>
                </a:rPr>
                <a:t>Need to Connect to Collect</a:t>
              </a:r>
              <a:r>
                <a:rPr lang="en-US" sz="1800" baseline="30000" dirty="0">
                  <a:solidFill>
                    <a:srgbClr val="1B75BC"/>
                  </a:solidFill>
                  <a:latin typeface="Avenir Next LT Pro" panose="020B0504020202020204" pitchFamily="34" charset="0"/>
                </a:rPr>
                <a:t>™</a:t>
              </a:r>
              <a:r>
                <a:rPr lang="en-US" sz="1800" dirty="0">
                  <a:solidFill>
                    <a:srgbClr val="1B75BC"/>
                  </a:solidFill>
                  <a:latin typeface="Avenir Next LT Pro" panose="020B0504020202020204" pitchFamily="34" charset="0"/>
                </a:rPr>
                <a:t> </a:t>
              </a:r>
            </a:p>
          </p:txBody>
        </p:sp>
        <p:sp>
          <p:nvSpPr>
            <p:cNvPr id="50" name="Arrow: Up 49">
              <a:extLst>
                <a:ext uri="{FF2B5EF4-FFF2-40B4-BE49-F238E27FC236}">
                  <a16:creationId xmlns:a16="http://schemas.microsoft.com/office/drawing/2014/main" id="{6612927E-8456-CCAF-A63F-A65698F64F82}"/>
                </a:ext>
              </a:extLst>
            </p:cNvPr>
            <p:cNvSpPr/>
            <p:nvPr/>
          </p:nvSpPr>
          <p:spPr>
            <a:xfrm>
              <a:off x="8825060" y="5650158"/>
              <a:ext cx="409575" cy="566831"/>
            </a:xfrm>
            <a:prstGeom prst="upArrow">
              <a:avLst/>
            </a:prstGeom>
            <a:solidFill>
              <a:srgbClr val="1B75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766945201"/>
      </p:ext>
    </p:extLst>
  </p:cSld>
  <p:clrMapOvr>
    <a:masterClrMapping/>
  </p:clrMapOvr>
  <mc:AlternateContent xmlns:mc="http://schemas.openxmlformats.org/markup-compatibility/2006" xmlns:p14="http://schemas.microsoft.com/office/powerpoint/2010/main">
    <mc:Choice Requires="p14">
      <p:transition spd="slow" p14:dur="2000" advTm="142000"/>
    </mc:Choice>
    <mc:Fallback xmlns="">
      <p:transition spd="slow" advTm="14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32140-9DB1-1F44-AE23-171D8EE44EDB}"/>
              </a:ext>
            </a:extLst>
          </p:cNvPr>
          <p:cNvSpPr>
            <a:spLocks noGrp="1"/>
          </p:cNvSpPr>
          <p:nvPr>
            <p:ph type="title"/>
          </p:nvPr>
        </p:nvSpPr>
        <p:spPr>
          <a:prstGeom prst="rect">
            <a:avLst/>
          </a:prstGeom>
          <a:ln>
            <a:noFill/>
          </a:ln>
        </p:spPr>
        <p:txBody>
          <a:bodyPr>
            <a:normAutofit fontScale="90000"/>
          </a:bodyPr>
          <a:lstStyle/>
          <a:p>
            <a:r>
              <a:rPr lang="en-US" dirty="0"/>
              <a:t>How Do You Become a Member of The MLC?</a:t>
            </a:r>
          </a:p>
        </p:txBody>
      </p:sp>
      <p:sp>
        <p:nvSpPr>
          <p:cNvPr id="3" name="Round Diagonal Corner Rectangle 14">
            <a:extLst>
              <a:ext uri="{FF2B5EF4-FFF2-40B4-BE49-F238E27FC236}">
                <a16:creationId xmlns:a16="http://schemas.microsoft.com/office/drawing/2014/main" id="{54ACC6C7-3CA9-25BD-CF22-255875A0E882}"/>
              </a:ext>
            </a:extLst>
          </p:cNvPr>
          <p:cNvSpPr/>
          <p:nvPr/>
        </p:nvSpPr>
        <p:spPr>
          <a:xfrm>
            <a:off x="7876161" y="1224196"/>
            <a:ext cx="3711329" cy="1065245"/>
          </a:xfrm>
          <a:prstGeom prst="round2DiagRect">
            <a:avLst/>
          </a:prstGeom>
          <a:solidFill>
            <a:srgbClr val="FFD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1AE20F-EF51-F81B-4B3F-1AF010CF2870}"/>
              </a:ext>
            </a:extLst>
          </p:cNvPr>
          <p:cNvPicPr>
            <a:picLocks noChangeAspect="1"/>
          </p:cNvPicPr>
          <p:nvPr/>
        </p:nvPicPr>
        <p:blipFill rotWithShape="1">
          <a:blip r:embed="rId4"/>
          <a:srcRect l="6863" r="8213" b="1194"/>
          <a:stretch/>
        </p:blipFill>
        <p:spPr>
          <a:xfrm>
            <a:off x="650932" y="1303724"/>
            <a:ext cx="6977195" cy="4447742"/>
          </a:xfrm>
          <a:prstGeom prst="rect">
            <a:avLst/>
          </a:prstGeom>
        </p:spPr>
      </p:pic>
      <p:sp>
        <p:nvSpPr>
          <p:cNvPr id="5" name="TextBox 4">
            <a:extLst>
              <a:ext uri="{FF2B5EF4-FFF2-40B4-BE49-F238E27FC236}">
                <a16:creationId xmlns:a16="http://schemas.microsoft.com/office/drawing/2014/main" id="{6004875C-793F-A0DA-036D-2830BA11E37B}"/>
              </a:ext>
            </a:extLst>
          </p:cNvPr>
          <p:cNvSpPr txBox="1"/>
          <p:nvPr/>
        </p:nvSpPr>
        <p:spPr>
          <a:xfrm>
            <a:off x="8092453" y="2654811"/>
            <a:ext cx="3278743" cy="3098721"/>
          </a:xfrm>
          <a:prstGeom prst="roundRect">
            <a:avLst/>
          </a:prstGeom>
          <a:solidFill>
            <a:srgbClr val="EBEBEB"/>
          </a:solidFill>
          <a:effectLst>
            <a:outerShdw blurRad="50800" dist="38100" dir="2700000" algn="tl" rotWithShape="0">
              <a:prstClr val="black">
                <a:alpha val="40000"/>
              </a:prstClr>
            </a:outerShdw>
          </a:effectLst>
        </p:spPr>
        <p:txBody>
          <a:bodyPr wrap="square" rtlCol="0" anchor="ctr">
            <a:spAutoFit/>
          </a:bodyPr>
          <a:lstStyle/>
          <a:p>
            <a:pPr marL="0" marR="0" lvl="0" indent="0" algn="ctr" defTabSz="91437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black"/>
              </a:solidFill>
              <a:effectLst/>
              <a:uLnTx/>
              <a:uFillTx/>
              <a:latin typeface="Avenir Next LT Pro Light" panose="020B0304020202020204" pitchFamily="34" charset="0"/>
              <a:ea typeface="+mn-ea"/>
              <a:cs typeface="+mn-cs"/>
            </a:endParaRPr>
          </a:p>
          <a:p>
            <a:pPr marL="0" marR="0" lvl="0" indent="0" algn="ctr" defTabSz="91437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black"/>
              </a:solidFill>
              <a:effectLst/>
              <a:uLnTx/>
              <a:uFillTx/>
              <a:latin typeface="Avenir Next LT Pro Light" panose="020B0304020202020204" pitchFamily="34" charset="0"/>
              <a:ea typeface="+mn-ea"/>
              <a:cs typeface="+mn-cs"/>
            </a:endParaRPr>
          </a:p>
          <a:p>
            <a:pPr marL="0" marR="0" lvl="0" indent="0" algn="ctr" defTabSz="91437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black"/>
              </a:solidFill>
              <a:effectLst/>
              <a:uLnTx/>
              <a:uFillTx/>
              <a:latin typeface="Avenir Next LT Pro Light" panose="020B0304020202020204" pitchFamily="34" charset="0"/>
              <a:ea typeface="+mn-ea"/>
              <a:cs typeface="+mn-cs"/>
            </a:endParaRPr>
          </a:p>
          <a:p>
            <a:pPr marL="0" marR="0" lvl="0" indent="0" algn="ctr" defTabSz="91437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black"/>
              </a:solidFill>
              <a:effectLst/>
              <a:uLnTx/>
              <a:uFillTx/>
              <a:latin typeface="Avenir Next LT Pro Light" panose="020B0304020202020204" pitchFamily="34" charset="0"/>
              <a:ea typeface="+mn-ea"/>
              <a:cs typeface="+mn-cs"/>
            </a:endParaRPr>
          </a:p>
          <a:p>
            <a:pPr marL="0" marR="0" lvl="0" indent="0" algn="ctr" defTabSz="91437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venir Next LT Pro Light" panose="020B0304020202020204" pitchFamily="34" charset="0"/>
                <a:ea typeface="+mn-ea"/>
                <a:cs typeface="+mn-cs"/>
              </a:rPr>
              <a:t>DSPs pay 100%</a:t>
            </a:r>
            <a:r>
              <a:rPr kumimoji="0" lang="en-US" sz="1600" b="0" i="1"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a:t>
            </a:r>
            <a:r>
              <a:rPr kumimoji="0" lang="en-US" sz="1600" b="0" i="1" u="none" strike="noStrike" kern="1200" cap="none" spc="0" normalizeH="0" baseline="0" noProof="0">
                <a:ln>
                  <a:noFill/>
                </a:ln>
                <a:solidFill>
                  <a:prstClr val="black"/>
                </a:solidFill>
                <a:effectLst/>
                <a:uLnTx/>
                <a:uFillTx/>
                <a:latin typeface="Avenir Next LT Pro Light" panose="020B0304020202020204" pitchFamily="34" charset="0"/>
                <a:ea typeface="+mn-ea"/>
                <a:cs typeface="+mn-cs"/>
              </a:rPr>
              <a:t>of The MLC’s operating costs.</a:t>
            </a:r>
          </a:p>
          <a:p>
            <a:pPr marL="0" marR="0" lvl="0" indent="0" algn="ctr" defTabSz="9143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75BD"/>
                </a:solidFill>
                <a:effectLst/>
                <a:uLnTx/>
                <a:uFillTx/>
                <a:latin typeface="Avenir Next LT Pro" panose="020B0504020202020204" pitchFamily="34" charset="0"/>
                <a:ea typeface="+mn-ea"/>
                <a:cs typeface="+mn-cs"/>
              </a:rPr>
              <a:t>The MLC distributes 100% of the royalties it collects to Members</a:t>
            </a:r>
            <a:r>
              <a:rPr kumimoji="0" lang="en-US" sz="1600" b="0" i="1" u="none" strike="noStrike" kern="1200" cap="none" spc="0" normalizeH="0" baseline="0" noProof="0">
                <a:ln>
                  <a:noFill/>
                </a:ln>
                <a:solidFill>
                  <a:prstClr val="black"/>
                </a:solidFill>
                <a:effectLst/>
                <a:uLnTx/>
                <a:uFillTx/>
                <a:latin typeface="Avenir Next LT Pro Light" panose="020B0304020202020204" pitchFamily="34" charset="0"/>
                <a:ea typeface="+mn-ea"/>
                <a:cs typeface="+mn-cs"/>
              </a:rPr>
              <a:t> </a:t>
            </a:r>
          </a:p>
          <a:p>
            <a:pPr marL="0" marR="0" lvl="0" indent="0" algn="ctr" defTabSz="91437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venir Next LT Pro Light" panose="020B0304020202020204" pitchFamily="34" charset="0"/>
                <a:ea typeface="+mn-ea"/>
                <a:cs typeface="+mn-cs"/>
              </a:rPr>
              <a:t>without deducting any administration fees</a:t>
            </a:r>
          </a:p>
        </p:txBody>
      </p:sp>
      <p:sp>
        <p:nvSpPr>
          <p:cNvPr id="7" name="Rectangle 6">
            <a:extLst>
              <a:ext uri="{FF2B5EF4-FFF2-40B4-BE49-F238E27FC236}">
                <a16:creationId xmlns:a16="http://schemas.microsoft.com/office/drawing/2014/main" id="{AD0C9E50-61D2-E5F7-D0A9-0A173A5C8203}"/>
              </a:ext>
            </a:extLst>
          </p:cNvPr>
          <p:cNvSpPr/>
          <p:nvPr/>
        </p:nvSpPr>
        <p:spPr>
          <a:xfrm>
            <a:off x="650932" y="1275278"/>
            <a:ext cx="6977195" cy="4465884"/>
          </a:xfrm>
          <a:prstGeom prst="rect">
            <a:avLst/>
          </a:prstGeom>
          <a:solidFill>
            <a:srgbClr val="F2F2F2">
              <a:alpha val="50177"/>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18A4E59-A0EF-224D-EA0A-975287BC076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35822" y="1319381"/>
            <a:ext cx="982291" cy="339910"/>
          </a:xfrm>
          <a:prstGeom prst="parallelogram">
            <a:avLst>
              <a:gd name="adj" fmla="val 38949"/>
            </a:avLst>
          </a:prstGeom>
        </p:spPr>
      </p:pic>
      <p:sp>
        <p:nvSpPr>
          <p:cNvPr id="9" name="Flowchart: Alternate Process 8">
            <a:extLst>
              <a:ext uri="{FF2B5EF4-FFF2-40B4-BE49-F238E27FC236}">
                <a16:creationId xmlns:a16="http://schemas.microsoft.com/office/drawing/2014/main" id="{5CA699D4-647B-F1F2-4C78-9D7F87A7DD73}"/>
              </a:ext>
            </a:extLst>
          </p:cNvPr>
          <p:cNvSpPr/>
          <p:nvPr/>
        </p:nvSpPr>
        <p:spPr>
          <a:xfrm>
            <a:off x="6088431" y="1232978"/>
            <a:ext cx="1244372" cy="494243"/>
          </a:xfrm>
          <a:prstGeom prst="flowChartAlternateProcess">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lternate Process 3">
            <a:extLst>
              <a:ext uri="{FF2B5EF4-FFF2-40B4-BE49-F238E27FC236}">
                <a16:creationId xmlns:a16="http://schemas.microsoft.com/office/drawing/2014/main" id="{C3CE01FD-1794-D7FE-D7ED-FF3A93265FC5}"/>
              </a:ext>
            </a:extLst>
          </p:cNvPr>
          <p:cNvSpPr/>
          <p:nvPr/>
        </p:nvSpPr>
        <p:spPr>
          <a:xfrm>
            <a:off x="8753886" y="2848501"/>
            <a:ext cx="1955875" cy="860069"/>
          </a:xfrm>
          <a:prstGeom prst="flowChartAlternateProcess">
            <a:avLst/>
          </a:prstGeom>
          <a:solidFill>
            <a:srgbClr val="FFD200"/>
          </a:solidFill>
          <a:effectLst>
            <a:innerShdw blurRad="63500" dist="50800" dir="54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75BD"/>
                </a:solidFill>
                <a:effectLst/>
                <a:uLnTx/>
                <a:uFillTx/>
                <a:latin typeface="Avenir Next LT Pro Demi" panose="020B0504020202020204" pitchFamily="34" charset="77"/>
                <a:ea typeface="+mn-ea"/>
                <a:cs typeface="+mn-cs"/>
              </a:rPr>
              <a:t>Membership 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75BD"/>
                </a:solidFill>
                <a:effectLst/>
                <a:uLnTx/>
                <a:uFillTx/>
                <a:latin typeface="Avenir Next LT Pro" panose="020B0504020202020204" pitchFamily="34" charset="77"/>
                <a:ea typeface="+mn-ea"/>
                <a:cs typeface="+mn-cs"/>
              </a:rPr>
              <a:t>FREE</a:t>
            </a:r>
          </a:p>
        </p:txBody>
      </p:sp>
      <p:sp>
        <p:nvSpPr>
          <p:cNvPr id="13" name="TextBox 12">
            <a:extLst>
              <a:ext uri="{FF2B5EF4-FFF2-40B4-BE49-F238E27FC236}">
                <a16:creationId xmlns:a16="http://schemas.microsoft.com/office/drawing/2014/main" id="{7588E864-4CDE-BF57-BBB3-909335103169}"/>
              </a:ext>
            </a:extLst>
          </p:cNvPr>
          <p:cNvSpPr txBox="1"/>
          <p:nvPr/>
        </p:nvSpPr>
        <p:spPr>
          <a:xfrm>
            <a:off x="7876161" y="1275278"/>
            <a:ext cx="37597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F426B"/>
                </a:solidFill>
                <a:effectLst/>
                <a:uLnTx/>
                <a:uFillTx/>
                <a:latin typeface="Avenir Next LT Pro Demi" panose="020B0504020202020204" pitchFamily="34" charset="77"/>
                <a:ea typeface="+mn-ea"/>
                <a:cs typeface="+mn-cs"/>
              </a:rPr>
              <a:t>To become a Member, visit </a:t>
            </a:r>
            <a:r>
              <a:rPr kumimoji="0" lang="en-US" sz="1800" b="1" i="1" u="none" strike="noStrike" kern="1200" cap="none" spc="0" normalizeH="0" baseline="0" noProof="0">
                <a:ln>
                  <a:noFill/>
                </a:ln>
                <a:solidFill>
                  <a:srgbClr val="1B75BD"/>
                </a:solidFill>
                <a:effectLst/>
                <a:uLnTx/>
                <a:uFillTx/>
                <a:latin typeface="Avenir Next LT Pro Demi" panose="020B0504020202020204" pitchFamily="34" charset="77"/>
                <a:ea typeface="+mn-ea"/>
                <a:cs typeface="+mn-cs"/>
                <a:hlinkClick r:id="rId6">
                  <a:extLst>
                    <a:ext uri="{A12FA001-AC4F-418D-AE19-62706E023703}">
                      <ahyp:hlinkClr xmlns:ahyp="http://schemas.microsoft.com/office/drawing/2018/hyperlinkcolor" val="tx"/>
                    </a:ext>
                  </a:extLst>
                </a:hlinkClick>
              </a:rPr>
              <a:t>www.themlc.com</a:t>
            </a:r>
            <a:r>
              <a:rPr kumimoji="0" lang="en-US" sz="1800" b="1" i="1" u="none" strike="noStrike" kern="1200" cap="none" spc="0" normalizeH="0" baseline="0" noProof="0">
                <a:ln>
                  <a:noFill/>
                </a:ln>
                <a:solidFill>
                  <a:srgbClr val="1B75BD"/>
                </a:solidFill>
                <a:effectLst/>
                <a:uLnTx/>
                <a:uFillTx/>
                <a:latin typeface="Avenir Next LT Pro Demi" panose="020B0504020202020204" pitchFamily="34" charset="77"/>
                <a:ea typeface="+mn-ea"/>
                <a:cs typeface="+mn-cs"/>
              </a:rPr>
              <a:t> </a:t>
            </a:r>
            <a:r>
              <a:rPr kumimoji="0" lang="en-US" sz="1800" b="1" i="1" u="none" strike="noStrike" kern="1200" cap="none" spc="0" normalizeH="0" baseline="0" noProof="0">
                <a:ln>
                  <a:noFill/>
                </a:ln>
                <a:solidFill>
                  <a:srgbClr val="0F426B"/>
                </a:solidFill>
                <a:effectLst/>
                <a:uLnTx/>
                <a:uFillTx/>
                <a:latin typeface="Avenir Next LT Pro Demi" panose="020B0504020202020204" pitchFamily="34" charset="77"/>
                <a:ea typeface="+mn-ea"/>
                <a:cs typeface="+mn-cs"/>
              </a:rPr>
              <a:t>and click the blue “Connect to Collect” button</a:t>
            </a:r>
          </a:p>
        </p:txBody>
      </p:sp>
      <p:pic>
        <p:nvPicPr>
          <p:cNvPr id="14" name="Graphic 13" descr="Arrow: Clockwise curve with solid fill">
            <a:extLst>
              <a:ext uri="{FF2B5EF4-FFF2-40B4-BE49-F238E27FC236}">
                <a16:creationId xmlns:a16="http://schemas.microsoft.com/office/drawing/2014/main" id="{A6AE3B65-11CC-086B-2250-779F60EFF0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201806">
            <a:off x="6936269" y="1437842"/>
            <a:ext cx="1063822" cy="1063822"/>
          </a:xfrm>
          <a:prstGeom prst="rect">
            <a:avLst/>
          </a:prstGeom>
          <a:effectLst>
            <a:outerShdw blurRad="50800" dist="38100" dir="5400000" algn="t" rotWithShape="0">
              <a:prstClr val="black">
                <a:alpha val="40000"/>
              </a:prstClr>
            </a:outerShdw>
            <a:reflection blurRad="6350" stA="50000" endA="300" endPos="38500" dist="50800" dir="5400000" sy="-100000" algn="bl" rotWithShape="0"/>
          </a:effectLst>
        </p:spPr>
      </p:pic>
    </p:spTree>
    <p:custDataLst>
      <p:tags r:id="rId1"/>
    </p:custDataLst>
    <p:extLst>
      <p:ext uri="{BB962C8B-B14F-4D97-AF65-F5344CB8AC3E}">
        <p14:creationId xmlns:p14="http://schemas.microsoft.com/office/powerpoint/2010/main" val="185533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32140-9DB1-1F44-AE23-171D8EE44EDB}"/>
              </a:ext>
            </a:extLst>
          </p:cNvPr>
          <p:cNvSpPr>
            <a:spLocks noGrp="1"/>
          </p:cNvSpPr>
          <p:nvPr>
            <p:ph type="title"/>
          </p:nvPr>
        </p:nvSpPr>
        <p:spPr>
          <a:prstGeom prst="rect">
            <a:avLst/>
          </a:prstGeom>
          <a:ln>
            <a:noFill/>
          </a:ln>
        </p:spPr>
        <p:txBody>
          <a:bodyPr>
            <a:normAutofit fontScale="90000"/>
          </a:bodyPr>
          <a:lstStyle/>
          <a:p>
            <a:r>
              <a:rPr lang="en-US" dirty="0"/>
              <a:t>What happens next?</a:t>
            </a:r>
          </a:p>
        </p:txBody>
      </p:sp>
      <p:sp>
        <p:nvSpPr>
          <p:cNvPr id="10" name="Flowchart: Data 9">
            <a:extLst>
              <a:ext uri="{FF2B5EF4-FFF2-40B4-BE49-F238E27FC236}">
                <a16:creationId xmlns:a16="http://schemas.microsoft.com/office/drawing/2014/main" id="{9FF9169F-633E-428B-B45D-F48C59160F80}"/>
              </a:ext>
            </a:extLst>
          </p:cNvPr>
          <p:cNvSpPr/>
          <p:nvPr/>
        </p:nvSpPr>
        <p:spPr>
          <a:xfrm>
            <a:off x="9790625" y="1407676"/>
            <a:ext cx="771525" cy="289577"/>
          </a:xfrm>
          <a:prstGeom prst="flowChartInputOutput">
            <a:avLst/>
          </a:prstGeom>
          <a:solidFill>
            <a:srgbClr val="F7F7F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4268848-0F89-38B6-4102-6DF9169C258C}"/>
              </a:ext>
            </a:extLst>
          </p:cNvPr>
          <p:cNvSpPr txBox="1"/>
          <p:nvPr/>
        </p:nvSpPr>
        <p:spPr>
          <a:xfrm>
            <a:off x="1256145" y="1073714"/>
            <a:ext cx="9679709" cy="523220"/>
          </a:xfrm>
          <a:prstGeom prst="rect">
            <a:avLst/>
          </a:prstGeom>
          <a:noFill/>
        </p:spPr>
        <p:txBody>
          <a:bodyPr wrap="square" rtlCol="0">
            <a:spAutoFit/>
          </a:bodyPr>
          <a:lstStyle/>
          <a:p>
            <a:pPr algn="ctr"/>
            <a:r>
              <a:rPr lang="en-US" sz="2800" b="1" dirty="0">
                <a:solidFill>
                  <a:srgbClr val="1B75BC"/>
                </a:solidFill>
                <a:latin typeface="Avenir Next LT Pro" panose="020B0504020202020204" pitchFamily="34" charset="0"/>
              </a:rPr>
              <a:t>Play Your Part</a:t>
            </a:r>
            <a:r>
              <a:rPr lang="en-US" sz="2800" b="1" baseline="30000" dirty="0">
                <a:solidFill>
                  <a:srgbClr val="1B75BC"/>
                </a:solidFill>
                <a:latin typeface="Avenir Next LT Pro" panose="020B0504020202020204" pitchFamily="34" charset="0"/>
              </a:rPr>
              <a:t>™</a:t>
            </a:r>
            <a:endParaRPr lang="en-US" sz="2800" b="1" dirty="0">
              <a:solidFill>
                <a:srgbClr val="1B75BC"/>
              </a:solidFill>
              <a:latin typeface="Avenir Next LT Pro" panose="020B0504020202020204" pitchFamily="34" charset="0"/>
            </a:endParaRPr>
          </a:p>
        </p:txBody>
      </p:sp>
      <p:sp>
        <p:nvSpPr>
          <p:cNvPr id="9" name="TextBox 8">
            <a:extLst>
              <a:ext uri="{FF2B5EF4-FFF2-40B4-BE49-F238E27FC236}">
                <a16:creationId xmlns:a16="http://schemas.microsoft.com/office/drawing/2014/main" id="{AB4E5D3F-197B-24EB-9B9A-8A1886D33701}"/>
              </a:ext>
            </a:extLst>
          </p:cNvPr>
          <p:cNvSpPr txBox="1"/>
          <p:nvPr/>
        </p:nvSpPr>
        <p:spPr>
          <a:xfrm>
            <a:off x="733441" y="3639695"/>
            <a:ext cx="3116005" cy="400110"/>
          </a:xfrm>
          <a:prstGeom prst="rect">
            <a:avLst/>
          </a:prstGeom>
          <a:noFill/>
        </p:spPr>
        <p:txBody>
          <a:bodyPr wrap="square" rtlCol="0">
            <a:spAutoFit/>
          </a:bodyPr>
          <a:lstStyle/>
          <a:p>
            <a:pPr algn="ctr"/>
            <a:r>
              <a:rPr lang="en-US" sz="2000" dirty="0">
                <a:solidFill>
                  <a:srgbClr val="10416B"/>
                </a:solidFill>
                <a:latin typeface="Avenir Next LT Pro" panose="020B0504020202020204" pitchFamily="34" charset="0"/>
              </a:rPr>
              <a:t>Banking Details</a:t>
            </a:r>
          </a:p>
        </p:txBody>
      </p:sp>
      <p:sp>
        <p:nvSpPr>
          <p:cNvPr id="15" name="TextBox 14">
            <a:extLst>
              <a:ext uri="{FF2B5EF4-FFF2-40B4-BE49-F238E27FC236}">
                <a16:creationId xmlns:a16="http://schemas.microsoft.com/office/drawing/2014/main" id="{ADE6E9FC-6232-ACAF-A7B5-CB181F69D301}"/>
              </a:ext>
            </a:extLst>
          </p:cNvPr>
          <p:cNvSpPr txBox="1"/>
          <p:nvPr/>
        </p:nvSpPr>
        <p:spPr>
          <a:xfrm>
            <a:off x="1094037" y="4627285"/>
            <a:ext cx="2394811" cy="830997"/>
          </a:xfrm>
          <a:prstGeom prst="rect">
            <a:avLst/>
          </a:prstGeom>
          <a:noFill/>
        </p:spPr>
        <p:txBody>
          <a:bodyPr wrap="square" lIns="91440" tIns="45720" rIns="91440" bIns="45720" rtlCol="0" anchor="t">
            <a:spAutoFit/>
          </a:bodyPr>
          <a:lstStyle/>
          <a:p>
            <a:pPr algn="ctr">
              <a:spcBef>
                <a:spcPts val="300"/>
              </a:spcBef>
            </a:pPr>
            <a:r>
              <a:rPr lang="en-US" sz="1600" dirty="0">
                <a:latin typeface="Avenir Next LT Pro"/>
              </a:rPr>
              <a:t>Set up your </a:t>
            </a:r>
            <a:r>
              <a:rPr lang="en-US" sz="1600" b="1" dirty="0">
                <a:latin typeface="Avenir Next LT Pro"/>
              </a:rPr>
              <a:t>banking details </a:t>
            </a:r>
            <a:r>
              <a:rPr lang="en-US" sz="1600" dirty="0">
                <a:latin typeface="Avenir Next LT Pro"/>
              </a:rPr>
              <a:t>so we can pay you</a:t>
            </a:r>
            <a:endParaRPr lang="en-US" sz="1600" b="1" dirty="0">
              <a:latin typeface="Avenir Next LT Pro"/>
            </a:endParaRPr>
          </a:p>
        </p:txBody>
      </p:sp>
      <p:sp>
        <p:nvSpPr>
          <p:cNvPr id="16" name="TextBox 15">
            <a:extLst>
              <a:ext uri="{FF2B5EF4-FFF2-40B4-BE49-F238E27FC236}">
                <a16:creationId xmlns:a16="http://schemas.microsoft.com/office/drawing/2014/main" id="{5144D98D-16FF-1599-A8C4-7B0C8156477E}"/>
              </a:ext>
            </a:extLst>
          </p:cNvPr>
          <p:cNvSpPr txBox="1"/>
          <p:nvPr/>
        </p:nvSpPr>
        <p:spPr>
          <a:xfrm>
            <a:off x="3667032" y="3639695"/>
            <a:ext cx="2476160" cy="707886"/>
          </a:xfrm>
          <a:prstGeom prst="rect">
            <a:avLst/>
          </a:prstGeom>
          <a:noFill/>
        </p:spPr>
        <p:txBody>
          <a:bodyPr wrap="square" lIns="91440" tIns="45720" rIns="91440" bIns="45720" rtlCol="0" anchor="t">
            <a:spAutoFit/>
          </a:bodyPr>
          <a:lstStyle/>
          <a:p>
            <a:pPr algn="ctr"/>
            <a:r>
              <a:rPr lang="en-US" sz="2000" dirty="0">
                <a:solidFill>
                  <a:srgbClr val="10416B"/>
                </a:solidFill>
                <a:latin typeface="Avenir Next LT Pro"/>
              </a:rPr>
              <a:t>Register your Claims in Works</a:t>
            </a:r>
          </a:p>
        </p:txBody>
      </p:sp>
      <p:sp>
        <p:nvSpPr>
          <p:cNvPr id="17" name="TextBox 16">
            <a:extLst>
              <a:ext uri="{FF2B5EF4-FFF2-40B4-BE49-F238E27FC236}">
                <a16:creationId xmlns:a16="http://schemas.microsoft.com/office/drawing/2014/main" id="{E71B0336-900D-DD99-6099-1F092E88D6FF}"/>
              </a:ext>
            </a:extLst>
          </p:cNvPr>
          <p:cNvSpPr txBox="1"/>
          <p:nvPr/>
        </p:nvSpPr>
        <p:spPr>
          <a:xfrm>
            <a:off x="3729129" y="4627285"/>
            <a:ext cx="2476161" cy="1323439"/>
          </a:xfrm>
          <a:prstGeom prst="rect">
            <a:avLst/>
          </a:prstGeom>
          <a:noFill/>
        </p:spPr>
        <p:txBody>
          <a:bodyPr wrap="square" lIns="91440" tIns="45720" rIns="91440" bIns="45720" rtlCol="0" anchor="t">
            <a:spAutoFit/>
          </a:bodyPr>
          <a:lstStyle/>
          <a:p>
            <a:pPr algn="ctr">
              <a:spcBef>
                <a:spcPts val="300"/>
              </a:spcBef>
            </a:pPr>
            <a:r>
              <a:rPr lang="en-US" sz="1600" dirty="0">
                <a:latin typeface="Avenir Next LT Pro"/>
              </a:rPr>
              <a:t>Use our tools to </a:t>
            </a:r>
            <a:r>
              <a:rPr lang="en-US" sz="1600" b="1" dirty="0">
                <a:latin typeface="Avenir Next LT Pro"/>
              </a:rPr>
              <a:t>claim your share</a:t>
            </a:r>
            <a:r>
              <a:rPr lang="en-US" sz="1600" dirty="0">
                <a:latin typeface="Avenir Next LT Pro"/>
              </a:rPr>
              <a:t> of works in our database or </a:t>
            </a:r>
            <a:r>
              <a:rPr lang="en-US" sz="1600" b="1" dirty="0">
                <a:latin typeface="Avenir Next LT Pro"/>
              </a:rPr>
              <a:t>add new works</a:t>
            </a:r>
            <a:r>
              <a:rPr lang="en-US" sz="1600" dirty="0">
                <a:latin typeface="Avenir Next LT Pro"/>
              </a:rPr>
              <a:t> to our database</a:t>
            </a:r>
            <a:endParaRPr lang="en-US" sz="1600" dirty="0">
              <a:solidFill>
                <a:srgbClr val="FF0000"/>
              </a:solidFill>
              <a:highlight>
                <a:srgbClr val="FFFF00"/>
              </a:highlight>
              <a:latin typeface="Avenir Next LT Pro" panose="020B0504020202020204" pitchFamily="34" charset="0"/>
            </a:endParaRPr>
          </a:p>
        </p:txBody>
      </p:sp>
      <p:sp>
        <p:nvSpPr>
          <p:cNvPr id="18" name="TextBox 17">
            <a:extLst>
              <a:ext uri="{FF2B5EF4-FFF2-40B4-BE49-F238E27FC236}">
                <a16:creationId xmlns:a16="http://schemas.microsoft.com/office/drawing/2014/main" id="{B21BC3E6-A2B2-55E5-9A93-C022F5BB5B83}"/>
              </a:ext>
            </a:extLst>
          </p:cNvPr>
          <p:cNvSpPr txBox="1"/>
          <p:nvPr/>
        </p:nvSpPr>
        <p:spPr>
          <a:xfrm>
            <a:off x="6337620" y="4627285"/>
            <a:ext cx="2567538" cy="830997"/>
          </a:xfrm>
          <a:prstGeom prst="rect">
            <a:avLst/>
          </a:prstGeom>
          <a:noFill/>
        </p:spPr>
        <p:txBody>
          <a:bodyPr wrap="square" lIns="91440" tIns="45720" rIns="91440" bIns="45720" rtlCol="0" anchor="t">
            <a:spAutoFit/>
          </a:bodyPr>
          <a:lstStyle/>
          <a:p>
            <a:pPr algn="ctr">
              <a:spcBef>
                <a:spcPts val="300"/>
              </a:spcBef>
            </a:pPr>
            <a:r>
              <a:rPr lang="en-US" sz="1600" dirty="0">
                <a:latin typeface="Avenir Next LT Pro"/>
                <a:ea typeface="Calibri" panose="020F0502020204030204" pitchFamily="34" charset="0"/>
              </a:rPr>
              <a:t>Use our tool to </a:t>
            </a:r>
            <a:r>
              <a:rPr lang="en-US" sz="1600" b="1" dirty="0">
                <a:latin typeface="Avenir Next LT Pro"/>
                <a:ea typeface="Calibri" panose="020F0502020204030204" pitchFamily="34" charset="0"/>
              </a:rPr>
              <a:t>match your works</a:t>
            </a:r>
            <a:r>
              <a:rPr lang="en-US" sz="1600" dirty="0">
                <a:latin typeface="Avenir Next LT Pro"/>
                <a:ea typeface="Calibri" panose="020F0502020204030204" pitchFamily="34" charset="0"/>
              </a:rPr>
              <a:t> to related sound recordings</a:t>
            </a:r>
            <a:endParaRPr lang="en-US" b="1" dirty="0">
              <a:cs typeface="Calibri"/>
            </a:endParaRPr>
          </a:p>
        </p:txBody>
      </p:sp>
      <p:sp>
        <p:nvSpPr>
          <p:cNvPr id="21" name="TextBox 20">
            <a:extLst>
              <a:ext uri="{FF2B5EF4-FFF2-40B4-BE49-F238E27FC236}">
                <a16:creationId xmlns:a16="http://schemas.microsoft.com/office/drawing/2014/main" id="{52B40813-18E3-48E5-CD17-A5B096A90BA0}"/>
              </a:ext>
            </a:extLst>
          </p:cNvPr>
          <p:cNvSpPr txBox="1"/>
          <p:nvPr/>
        </p:nvSpPr>
        <p:spPr>
          <a:xfrm>
            <a:off x="6289384" y="3639695"/>
            <a:ext cx="2787399" cy="707886"/>
          </a:xfrm>
          <a:prstGeom prst="rect">
            <a:avLst/>
          </a:prstGeom>
          <a:noFill/>
        </p:spPr>
        <p:txBody>
          <a:bodyPr wrap="square" lIns="91440" tIns="45720" rIns="91440" bIns="45720" rtlCol="0" anchor="t">
            <a:spAutoFit/>
          </a:bodyPr>
          <a:lstStyle/>
          <a:p>
            <a:pPr algn="ctr"/>
            <a:r>
              <a:rPr lang="en-US" sz="2000" dirty="0">
                <a:solidFill>
                  <a:srgbClr val="10416B"/>
                </a:solidFill>
                <a:latin typeface="Avenir Next LT Pro"/>
              </a:rPr>
              <a:t>Match to </a:t>
            </a:r>
          </a:p>
          <a:p>
            <a:pPr algn="ctr"/>
            <a:r>
              <a:rPr lang="en-US" sz="2000" dirty="0">
                <a:solidFill>
                  <a:srgbClr val="10416B"/>
                </a:solidFill>
                <a:latin typeface="Avenir Next LT Pro"/>
              </a:rPr>
              <a:t>Recordings</a:t>
            </a:r>
            <a:endParaRPr lang="en-US" sz="2000" dirty="0">
              <a:solidFill>
                <a:srgbClr val="10416B"/>
              </a:solidFill>
              <a:latin typeface="Avenir Next LT Pro" panose="020B0504020202020204" pitchFamily="34" charset="0"/>
            </a:endParaRPr>
          </a:p>
        </p:txBody>
      </p:sp>
      <p:pic>
        <p:nvPicPr>
          <p:cNvPr id="26" name="Picture 25" descr="Icon&#10;&#10;Description automatically generated">
            <a:extLst>
              <a:ext uri="{FF2B5EF4-FFF2-40B4-BE49-F238E27FC236}">
                <a16:creationId xmlns:a16="http://schemas.microsoft.com/office/drawing/2014/main" id="{A6FF95DB-6DE3-45B7-3BDC-A9AADB8A5710}"/>
              </a:ext>
            </a:extLst>
          </p:cNvPr>
          <p:cNvPicPr>
            <a:picLocks noChangeAspect="1"/>
          </p:cNvPicPr>
          <p:nvPr/>
        </p:nvPicPr>
        <p:blipFill>
          <a:blip r:embed="rId4"/>
          <a:stretch>
            <a:fillRect/>
          </a:stretch>
        </p:blipFill>
        <p:spPr>
          <a:xfrm>
            <a:off x="4517574" y="2332645"/>
            <a:ext cx="920426" cy="920426"/>
          </a:xfrm>
          <a:prstGeom prst="rect">
            <a:avLst/>
          </a:prstGeom>
        </p:spPr>
      </p:pic>
      <p:pic>
        <p:nvPicPr>
          <p:cNvPr id="27" name="Picture 26" descr="Icon&#10;&#10;Description automatically generated">
            <a:extLst>
              <a:ext uri="{FF2B5EF4-FFF2-40B4-BE49-F238E27FC236}">
                <a16:creationId xmlns:a16="http://schemas.microsoft.com/office/drawing/2014/main" id="{BAAD7E2A-10D4-D398-421C-452219D54159}"/>
              </a:ext>
            </a:extLst>
          </p:cNvPr>
          <p:cNvPicPr>
            <a:picLocks noChangeAspect="1"/>
          </p:cNvPicPr>
          <p:nvPr/>
        </p:nvPicPr>
        <p:blipFill>
          <a:blip r:embed="rId5"/>
          <a:stretch>
            <a:fillRect/>
          </a:stretch>
        </p:blipFill>
        <p:spPr>
          <a:xfrm>
            <a:off x="7156684" y="2381379"/>
            <a:ext cx="929409" cy="929409"/>
          </a:xfrm>
          <a:prstGeom prst="rect">
            <a:avLst/>
          </a:prstGeom>
        </p:spPr>
      </p:pic>
      <p:grpSp>
        <p:nvGrpSpPr>
          <p:cNvPr id="35" name="Group 34">
            <a:extLst>
              <a:ext uri="{FF2B5EF4-FFF2-40B4-BE49-F238E27FC236}">
                <a16:creationId xmlns:a16="http://schemas.microsoft.com/office/drawing/2014/main" id="{6BB7029F-3BBB-7850-A42B-0B8FE12D0D4B}"/>
              </a:ext>
            </a:extLst>
          </p:cNvPr>
          <p:cNvGrpSpPr/>
          <p:nvPr/>
        </p:nvGrpSpPr>
        <p:grpSpPr>
          <a:xfrm>
            <a:off x="1864614" y="2184414"/>
            <a:ext cx="934264" cy="1495388"/>
            <a:chOff x="2100432" y="1536537"/>
            <a:chExt cx="934264" cy="1495388"/>
          </a:xfrm>
        </p:grpSpPr>
        <p:pic>
          <p:nvPicPr>
            <p:cNvPr id="32" name="Graphic 31" descr="Bank with solid fill">
              <a:extLst>
                <a:ext uri="{FF2B5EF4-FFF2-40B4-BE49-F238E27FC236}">
                  <a16:creationId xmlns:a16="http://schemas.microsoft.com/office/drawing/2014/main" id="{C5B81486-D8FB-EA1A-FBBB-9081DBDDA5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20296" y="1536537"/>
              <a:ext cx="914400" cy="914400"/>
            </a:xfrm>
            <a:prstGeom prst="rect">
              <a:avLst/>
            </a:prstGeom>
          </p:spPr>
        </p:pic>
        <p:pic>
          <p:nvPicPr>
            <p:cNvPr id="34" name="Graphic 33" descr="Bank check with solid fill">
              <a:extLst>
                <a:ext uri="{FF2B5EF4-FFF2-40B4-BE49-F238E27FC236}">
                  <a16:creationId xmlns:a16="http://schemas.microsoft.com/office/drawing/2014/main" id="{E45B7EBF-62A4-CEFE-EDEA-E4A029F0AF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00432" y="2117525"/>
              <a:ext cx="914400" cy="914400"/>
            </a:xfrm>
            <a:prstGeom prst="rect">
              <a:avLst/>
            </a:prstGeom>
          </p:spPr>
        </p:pic>
      </p:grpSp>
      <p:pic>
        <p:nvPicPr>
          <p:cNvPr id="37" name="Graphic 36" descr="Money with solid fill">
            <a:extLst>
              <a:ext uri="{FF2B5EF4-FFF2-40B4-BE49-F238E27FC236}">
                <a16:creationId xmlns:a16="http://schemas.microsoft.com/office/drawing/2014/main" id="{F022BBAE-9F15-A6E1-0562-8DF75B9A13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64328" y="2332178"/>
            <a:ext cx="1027813" cy="1027813"/>
          </a:xfrm>
          <a:prstGeom prst="rect">
            <a:avLst/>
          </a:prstGeom>
        </p:spPr>
      </p:pic>
      <p:sp>
        <p:nvSpPr>
          <p:cNvPr id="38" name="TextBox 37">
            <a:extLst>
              <a:ext uri="{FF2B5EF4-FFF2-40B4-BE49-F238E27FC236}">
                <a16:creationId xmlns:a16="http://schemas.microsoft.com/office/drawing/2014/main" id="{FEBD99DB-9C29-C575-B8E7-DAD48C3ABFDE}"/>
              </a:ext>
            </a:extLst>
          </p:cNvPr>
          <p:cNvSpPr txBox="1"/>
          <p:nvPr/>
        </p:nvSpPr>
        <p:spPr>
          <a:xfrm>
            <a:off x="9257349" y="4627285"/>
            <a:ext cx="2567538" cy="830997"/>
          </a:xfrm>
          <a:prstGeom prst="rect">
            <a:avLst/>
          </a:prstGeom>
          <a:noFill/>
        </p:spPr>
        <p:txBody>
          <a:bodyPr wrap="square" lIns="91440" tIns="45720" rIns="91440" bIns="45720" rtlCol="0" anchor="t">
            <a:spAutoFit/>
          </a:bodyPr>
          <a:lstStyle/>
          <a:p>
            <a:pPr algn="ctr">
              <a:spcBef>
                <a:spcPts val="300"/>
              </a:spcBef>
            </a:pPr>
            <a:r>
              <a:rPr lang="en-US" sz="1600" dirty="0">
                <a:latin typeface="Avenir Next LT Pro"/>
                <a:ea typeface="Calibri" panose="020F0502020204030204" pitchFamily="34" charset="0"/>
              </a:rPr>
              <a:t>Receive and review your </a:t>
            </a:r>
            <a:r>
              <a:rPr lang="en-US" sz="1600" b="1" dirty="0">
                <a:latin typeface="Avenir Next LT Pro"/>
                <a:ea typeface="Calibri" panose="020F0502020204030204" pitchFamily="34" charset="0"/>
              </a:rPr>
              <a:t>royalty statements </a:t>
            </a:r>
            <a:r>
              <a:rPr lang="en-US" sz="1600" dirty="0">
                <a:latin typeface="Avenir Next LT Pro"/>
                <a:ea typeface="Calibri" panose="020F0502020204030204" pitchFamily="34" charset="0"/>
              </a:rPr>
              <a:t>and related </a:t>
            </a:r>
            <a:r>
              <a:rPr lang="en-US" sz="1600" b="1" dirty="0">
                <a:latin typeface="Avenir Next LT Pro"/>
                <a:ea typeface="Calibri" panose="020F0502020204030204" pitchFamily="34" charset="0"/>
              </a:rPr>
              <a:t>payments</a:t>
            </a:r>
            <a:endParaRPr lang="en-US" b="1" dirty="0">
              <a:cs typeface="Calibri"/>
            </a:endParaRPr>
          </a:p>
        </p:txBody>
      </p:sp>
      <p:sp>
        <p:nvSpPr>
          <p:cNvPr id="39" name="TextBox 38">
            <a:extLst>
              <a:ext uri="{FF2B5EF4-FFF2-40B4-BE49-F238E27FC236}">
                <a16:creationId xmlns:a16="http://schemas.microsoft.com/office/drawing/2014/main" id="{88134D8C-1E53-60ED-5D59-06EE41A7D864}"/>
              </a:ext>
            </a:extLst>
          </p:cNvPr>
          <p:cNvSpPr txBox="1"/>
          <p:nvPr/>
        </p:nvSpPr>
        <p:spPr>
          <a:xfrm>
            <a:off x="9209113" y="3639695"/>
            <a:ext cx="2787399" cy="707886"/>
          </a:xfrm>
          <a:prstGeom prst="rect">
            <a:avLst/>
          </a:prstGeom>
          <a:noFill/>
        </p:spPr>
        <p:txBody>
          <a:bodyPr wrap="square" lIns="91440" tIns="45720" rIns="91440" bIns="45720" rtlCol="0" anchor="t">
            <a:spAutoFit/>
          </a:bodyPr>
          <a:lstStyle/>
          <a:p>
            <a:pPr algn="ctr"/>
            <a:r>
              <a:rPr lang="en-US" sz="2000" dirty="0">
                <a:solidFill>
                  <a:srgbClr val="10416B"/>
                </a:solidFill>
                <a:latin typeface="Avenir Next LT Pro"/>
              </a:rPr>
              <a:t>Get Paid </a:t>
            </a:r>
          </a:p>
          <a:p>
            <a:pPr algn="ctr"/>
            <a:r>
              <a:rPr lang="en-US" sz="2000" dirty="0">
                <a:solidFill>
                  <a:srgbClr val="10416B"/>
                </a:solidFill>
                <a:latin typeface="Avenir Next LT Pro"/>
              </a:rPr>
              <a:t>Royalties</a:t>
            </a:r>
            <a:endParaRPr lang="en-US" sz="2000" dirty="0">
              <a:solidFill>
                <a:srgbClr val="10416B"/>
              </a:solidFill>
              <a:latin typeface="Avenir Next LT Pro" panose="020B0504020202020204" pitchFamily="34" charset="0"/>
            </a:endParaRPr>
          </a:p>
        </p:txBody>
      </p:sp>
    </p:spTree>
    <p:custDataLst>
      <p:tags r:id="rId1"/>
    </p:custDataLst>
    <p:extLst>
      <p:ext uri="{BB962C8B-B14F-4D97-AF65-F5344CB8AC3E}">
        <p14:creationId xmlns:p14="http://schemas.microsoft.com/office/powerpoint/2010/main" val="3401222205"/>
      </p:ext>
    </p:extLst>
  </p:cSld>
  <p:clrMapOvr>
    <a:masterClrMapping/>
  </p:clrMapOvr>
  <mc:AlternateContent xmlns:mc="http://schemas.openxmlformats.org/markup-compatibility/2006">
    <mc:Choice xmlns:p14="http://schemas.microsoft.com/office/powerpoint/2010/main" Requires="p14">
      <p:transition spd="slow" p14:dur="2000" advTm="44000"/>
    </mc:Choice>
    <mc:Fallback>
      <p:transition spd="slow" advTm="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5" grpId="0"/>
      <p:bldP spid="16" grpId="0"/>
      <p:bldP spid="17" grpId="0"/>
      <p:bldP spid="18" grpId="0"/>
      <p:bldP spid="21"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49CD1-44E7-6F46-89C9-B1F6CEF3B3B0}"/>
              </a:ext>
            </a:extLst>
          </p:cNvPr>
          <p:cNvSpPr>
            <a:spLocks noGrp="1"/>
          </p:cNvSpPr>
          <p:nvPr>
            <p:ph type="title"/>
          </p:nvPr>
        </p:nvSpPr>
        <p:spPr/>
        <p:txBody>
          <a:bodyPr>
            <a:normAutofit fontScale="90000"/>
          </a:bodyPr>
          <a:lstStyle/>
          <a:p>
            <a:r>
              <a:rPr lang="en-US" dirty="0"/>
              <a:t>Presentation Overview</a:t>
            </a:r>
          </a:p>
        </p:txBody>
      </p:sp>
      <p:sp>
        <p:nvSpPr>
          <p:cNvPr id="19" name="TextBox 18">
            <a:extLst>
              <a:ext uri="{FF2B5EF4-FFF2-40B4-BE49-F238E27FC236}">
                <a16:creationId xmlns:a16="http://schemas.microsoft.com/office/drawing/2014/main" id="{3CEBF8B2-A4D2-7D7B-29AB-287353788B71}"/>
              </a:ext>
            </a:extLst>
          </p:cNvPr>
          <p:cNvSpPr txBox="1"/>
          <p:nvPr/>
        </p:nvSpPr>
        <p:spPr>
          <a:xfrm>
            <a:off x="692331" y="923602"/>
            <a:ext cx="9524339" cy="3970318"/>
          </a:xfrm>
          <a:prstGeom prst="rect">
            <a:avLst/>
          </a:prstGeom>
          <a:noFill/>
        </p:spPr>
        <p:txBody>
          <a:bodyPr wrap="none" rtlCol="0">
            <a:spAutoFit/>
          </a:bodyPr>
          <a:lstStyle/>
          <a:p>
            <a:pPr marL="342900" indent="-342900">
              <a:buFont typeface="Wingdings" panose="05000000000000000000" pitchFamily="2" charset="2"/>
              <a:buChar char="ü"/>
            </a:pPr>
            <a:r>
              <a:rPr lang="en-US" sz="2800" dirty="0">
                <a:solidFill>
                  <a:srgbClr val="1B75BC"/>
                </a:solidFill>
                <a:latin typeface="Avenir Next LT Pro" panose="020B0504020202020204" pitchFamily="34" charset="0"/>
              </a:rPr>
              <a:t>The MLC’s Purpose</a:t>
            </a:r>
          </a:p>
          <a:p>
            <a:pPr marL="342900" indent="-342900">
              <a:buFont typeface="Wingdings" panose="05000000000000000000" pitchFamily="2" charset="2"/>
              <a:buChar char="ü"/>
            </a:pPr>
            <a:r>
              <a:rPr lang="en-US" sz="2800" dirty="0">
                <a:solidFill>
                  <a:srgbClr val="0F426B"/>
                </a:solidFill>
                <a:latin typeface="Avenir Next LT Pro" panose="020B0504020202020204" pitchFamily="34" charset="0"/>
              </a:rPr>
              <a:t>Copyright Basics</a:t>
            </a:r>
          </a:p>
          <a:p>
            <a:pPr marL="342900" indent="-342900">
              <a:buFont typeface="Wingdings" panose="05000000000000000000" pitchFamily="2" charset="2"/>
              <a:buChar char="ü"/>
            </a:pPr>
            <a:r>
              <a:rPr lang="en-US" sz="2800" dirty="0">
                <a:solidFill>
                  <a:srgbClr val="1B75BC"/>
                </a:solidFill>
                <a:latin typeface="Avenir Next LT Pro" panose="020B0504020202020204" pitchFamily="34" charset="0"/>
              </a:rPr>
              <a:t>Mechanical Licenses and How to Get One</a:t>
            </a:r>
          </a:p>
          <a:p>
            <a:pPr marL="342900" indent="-342900">
              <a:buFont typeface="Wingdings" panose="05000000000000000000" pitchFamily="2" charset="2"/>
              <a:buChar char="ü"/>
            </a:pPr>
            <a:r>
              <a:rPr lang="en-US" sz="2800" dirty="0">
                <a:solidFill>
                  <a:srgbClr val="0F426B"/>
                </a:solidFill>
                <a:latin typeface="Avenir Next LT Pro" panose="020B0504020202020204" pitchFamily="34" charset="0"/>
              </a:rPr>
              <a:t>How the MMA Changed Mechanical Licensing</a:t>
            </a:r>
          </a:p>
          <a:p>
            <a:pPr marL="342900" indent="-342900">
              <a:buFont typeface="Wingdings" panose="05000000000000000000" pitchFamily="2" charset="2"/>
              <a:buChar char="ü"/>
            </a:pPr>
            <a:r>
              <a:rPr lang="en-US" sz="2800" dirty="0">
                <a:solidFill>
                  <a:srgbClr val="1B75BC"/>
                </a:solidFill>
                <a:latin typeface="Avenir Next LT Pro" panose="020B0504020202020204" pitchFamily="34" charset="0"/>
              </a:rPr>
              <a:t>Mechanical Licensing Terminology and Responsibilities</a:t>
            </a:r>
          </a:p>
          <a:p>
            <a:pPr marL="342900" indent="-342900">
              <a:buFont typeface="Wingdings" panose="05000000000000000000" pitchFamily="2" charset="2"/>
              <a:buChar char="ü"/>
            </a:pPr>
            <a:r>
              <a:rPr lang="en-US" sz="2800" dirty="0">
                <a:solidFill>
                  <a:srgbClr val="0F426B"/>
                </a:solidFill>
                <a:latin typeface="Avenir Next LT Pro" panose="020B0504020202020204" pitchFamily="34" charset="0"/>
              </a:rPr>
              <a:t>The Digital Royalties Landscape and The MLC</a:t>
            </a:r>
          </a:p>
          <a:p>
            <a:pPr marL="342900" indent="-342900">
              <a:buFont typeface="Wingdings" panose="05000000000000000000" pitchFamily="2" charset="2"/>
              <a:buChar char="ü"/>
            </a:pPr>
            <a:r>
              <a:rPr lang="en-US" sz="2800" dirty="0">
                <a:solidFill>
                  <a:srgbClr val="1B75BC"/>
                </a:solidFill>
                <a:latin typeface="Avenir Next LT Pro" panose="020B0504020202020204" pitchFamily="34" charset="0"/>
              </a:rPr>
              <a:t>Membership in The MLC</a:t>
            </a:r>
          </a:p>
          <a:p>
            <a:pPr marL="342900" indent="-342900">
              <a:buFont typeface="Wingdings" panose="05000000000000000000" pitchFamily="2" charset="2"/>
              <a:buChar char="ü"/>
            </a:pPr>
            <a:r>
              <a:rPr lang="en-US" sz="2800" dirty="0">
                <a:solidFill>
                  <a:srgbClr val="0F426B"/>
                </a:solidFill>
                <a:latin typeface="Avenir Next LT Pro" panose="020B0504020202020204" pitchFamily="34" charset="0"/>
              </a:rPr>
              <a:t>Mechanical Royalties</a:t>
            </a:r>
          </a:p>
          <a:p>
            <a:pPr marL="342900" indent="-342900">
              <a:buFont typeface="Wingdings" panose="05000000000000000000" pitchFamily="2" charset="2"/>
              <a:buChar char="ü"/>
            </a:pPr>
            <a:r>
              <a:rPr lang="en-US" sz="2800" dirty="0">
                <a:solidFill>
                  <a:srgbClr val="1B75BC"/>
                </a:solidFill>
                <a:latin typeface="Avenir Next LT Pro" panose="020B0504020202020204" pitchFamily="34" charset="0"/>
              </a:rPr>
              <a:t>Historical Unmatched Royalties</a:t>
            </a:r>
          </a:p>
        </p:txBody>
      </p:sp>
    </p:spTree>
    <p:custDataLst>
      <p:tags r:id="rId1"/>
    </p:custDataLst>
    <p:extLst>
      <p:ext uri="{BB962C8B-B14F-4D97-AF65-F5344CB8AC3E}">
        <p14:creationId xmlns:p14="http://schemas.microsoft.com/office/powerpoint/2010/main" val="281778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fade">
                                      <p:cBhvr>
                                        <p:cTn id="32" dur="500"/>
                                        <p:tgtEl>
                                          <p:spTgt spid="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fade">
                                      <p:cBhvr>
                                        <p:cTn id="37" dur="500"/>
                                        <p:tgtEl>
                                          <p:spTgt spid="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animEffect transition="in" filter="fade">
                                      <p:cBhvr>
                                        <p:cTn id="42" dur="500"/>
                                        <p:tgtEl>
                                          <p:spTgt spid="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xEl>
                                              <p:pRg st="8" end="8"/>
                                            </p:txEl>
                                          </p:spTgt>
                                        </p:tgtEl>
                                        <p:attrNameLst>
                                          <p:attrName>style.visibility</p:attrName>
                                        </p:attrNameLst>
                                      </p:cBhvr>
                                      <p:to>
                                        <p:strVal val="visible"/>
                                      </p:to>
                                    </p:set>
                                    <p:animEffect transition="in" filter="fade">
                                      <p:cBhvr>
                                        <p:cTn id="47" dur="500"/>
                                        <p:tgtEl>
                                          <p:spTgt spid="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767CA08-5879-4CB6-A4B2-A4AB0E5ABDB5}"/>
              </a:ext>
            </a:extLst>
          </p:cNvPr>
          <p:cNvGrpSpPr/>
          <p:nvPr/>
        </p:nvGrpSpPr>
        <p:grpSpPr>
          <a:xfrm>
            <a:off x="2799603" y="4775941"/>
            <a:ext cx="6592794" cy="1510318"/>
            <a:chOff x="9039519" y="1127123"/>
            <a:chExt cx="2663892" cy="3321572"/>
          </a:xfrm>
        </p:grpSpPr>
        <p:sp>
          <p:nvSpPr>
            <p:cNvPr id="10" name="TextBox 9">
              <a:extLst>
                <a:ext uri="{FF2B5EF4-FFF2-40B4-BE49-F238E27FC236}">
                  <a16:creationId xmlns:a16="http://schemas.microsoft.com/office/drawing/2014/main" id="{8CA1489B-C41E-33BB-885A-3968C80FBBDD}"/>
                </a:ext>
              </a:extLst>
            </p:cNvPr>
            <p:cNvSpPr txBox="1"/>
            <p:nvPr/>
          </p:nvSpPr>
          <p:spPr>
            <a:xfrm>
              <a:off x="9164485" y="2161060"/>
              <a:ext cx="2413962" cy="2030637"/>
            </a:xfrm>
            <a:prstGeom prst="rect">
              <a:avLst/>
            </a:prstGeom>
            <a:solidFill>
              <a:schemeClr val="bg1"/>
            </a:solidFill>
            <a:ln>
              <a:solidFill>
                <a:srgbClr val="FFC000"/>
              </a:solidFill>
            </a:ln>
            <a:effectLst>
              <a:softEdge rad="635000"/>
            </a:effectLst>
          </p:spPr>
          <p:txBody>
            <a:bodyPr wrap="square" rtlCol="0" anchor="t">
              <a:spAutoFit/>
            </a:bodyPr>
            <a:lstStyle/>
            <a:p>
              <a:pPr algn="ctr"/>
              <a:r>
                <a:rPr lang="en-US" b="1">
                  <a:solidFill>
                    <a:srgbClr val="000000"/>
                  </a:solidFill>
                  <a:latin typeface="Avenir Next LT Pro" panose="020B0504020202020204" pitchFamily="34" charset="0"/>
                </a:rPr>
                <a:t>Monthly</a:t>
              </a:r>
              <a:endParaRPr lang="en-US" sz="800">
                <a:solidFill>
                  <a:srgbClr val="000000"/>
                </a:solidFill>
                <a:latin typeface="Avenir Next LT Pro" panose="020B0504020202020204" pitchFamily="34" charset="0"/>
              </a:endParaRPr>
            </a:p>
            <a:p>
              <a:pPr algn="ctr"/>
              <a:r>
                <a:rPr lang="en-US">
                  <a:solidFill>
                    <a:srgbClr val="000000"/>
                  </a:solidFill>
                  <a:latin typeface="Avenir Next LT Pro" panose="020B0504020202020204" pitchFamily="34" charset="0"/>
                </a:rPr>
                <a:t>75 days after the end of the month</a:t>
              </a:r>
            </a:p>
            <a:p>
              <a:pPr algn="ctr"/>
              <a:r>
                <a:rPr lang="en-US">
                  <a:solidFill>
                    <a:srgbClr val="000000"/>
                  </a:solidFill>
                  <a:latin typeface="Avenir Next LT Pro" panose="020B0504020202020204" pitchFamily="34" charset="0"/>
                </a:rPr>
                <a:t> when the activity took place</a:t>
              </a:r>
            </a:p>
          </p:txBody>
        </p:sp>
        <p:sp>
          <p:nvSpPr>
            <p:cNvPr id="11" name="Rectangle: Rounded Corners 10">
              <a:extLst>
                <a:ext uri="{FF2B5EF4-FFF2-40B4-BE49-F238E27FC236}">
                  <a16:creationId xmlns:a16="http://schemas.microsoft.com/office/drawing/2014/main" id="{84013532-D20B-FEBB-1EED-AF43629EECC1}"/>
                </a:ext>
              </a:extLst>
            </p:cNvPr>
            <p:cNvSpPr/>
            <p:nvPr/>
          </p:nvSpPr>
          <p:spPr>
            <a:xfrm>
              <a:off x="9039519" y="1655021"/>
              <a:ext cx="2663892" cy="2793674"/>
            </a:xfrm>
            <a:prstGeom prst="roundRect">
              <a:avLst>
                <a:gd name="adj" fmla="val 12287"/>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ED1ADC5-9B72-67C0-2FAA-252E3D1779CD}"/>
                </a:ext>
              </a:extLst>
            </p:cNvPr>
            <p:cNvSpPr txBox="1"/>
            <p:nvPr/>
          </p:nvSpPr>
          <p:spPr>
            <a:xfrm>
              <a:off x="9164484" y="1127123"/>
              <a:ext cx="2413962" cy="1015318"/>
            </a:xfrm>
            <a:prstGeom prst="rect">
              <a:avLst/>
            </a:prstGeom>
            <a:solidFill>
              <a:srgbClr val="FFFFFF"/>
            </a:solidFill>
            <a:ln>
              <a:solidFill>
                <a:srgbClr val="FFC000"/>
              </a:solidFill>
            </a:ln>
            <a:effectLst>
              <a:softEdge rad="63500"/>
            </a:effectLst>
          </p:spPr>
          <p:txBody>
            <a:bodyPr wrap="square" rtlCol="0" anchor="ctr">
              <a:spAutoFit/>
            </a:bodyPr>
            <a:lstStyle/>
            <a:p>
              <a:pPr algn="ctr"/>
              <a:r>
                <a:rPr lang="en-US" sz="2400" b="1">
                  <a:solidFill>
                    <a:schemeClr val="tx2"/>
                  </a:solidFill>
                  <a:latin typeface="Avenir Next LT Pro" panose="020B0504020202020204" pitchFamily="34" charset="0"/>
                </a:rPr>
                <a:t>Timing &amp; </a:t>
              </a:r>
              <a:r>
                <a:rPr lang="en-US" sz="2200" b="1">
                  <a:solidFill>
                    <a:schemeClr val="tx2"/>
                  </a:solidFill>
                  <a:latin typeface="Avenir Next LT Pro" panose="020B0504020202020204" pitchFamily="34" charset="0"/>
                </a:rPr>
                <a:t>Cadence</a:t>
              </a:r>
              <a:r>
                <a:rPr lang="en-US" sz="2400" b="1">
                  <a:solidFill>
                    <a:schemeClr val="tx2"/>
                  </a:solidFill>
                  <a:latin typeface="Avenir Next LT Pro" panose="020B0504020202020204" pitchFamily="34" charset="0"/>
                </a:rPr>
                <a:t> of Royalty Payments</a:t>
              </a:r>
              <a:endParaRPr lang="en-US" sz="3200" b="1">
                <a:solidFill>
                  <a:schemeClr val="tx2"/>
                </a:solidFill>
                <a:latin typeface="Avenir Next LT Pro" panose="020B0504020202020204" pitchFamily="34" charset="0"/>
              </a:endParaRPr>
            </a:p>
          </p:txBody>
        </p:sp>
      </p:grpSp>
      <p:pic>
        <p:nvPicPr>
          <p:cNvPr id="14" name="Picture 13" descr="A blue and white calendar&#10;&#10;Description automatically generated">
            <a:extLst>
              <a:ext uri="{FF2B5EF4-FFF2-40B4-BE49-F238E27FC236}">
                <a16:creationId xmlns:a16="http://schemas.microsoft.com/office/drawing/2014/main" id="{30B1B793-C670-20F2-41B7-DE361A03A58C}"/>
              </a:ext>
            </a:extLst>
          </p:cNvPr>
          <p:cNvPicPr>
            <a:picLocks noChangeAspect="1"/>
          </p:cNvPicPr>
          <p:nvPr/>
        </p:nvPicPr>
        <p:blipFill>
          <a:blip r:embed="rId4"/>
          <a:stretch>
            <a:fillRect/>
          </a:stretch>
        </p:blipFill>
        <p:spPr>
          <a:xfrm>
            <a:off x="660400" y="1115324"/>
            <a:ext cx="5983226" cy="3168726"/>
          </a:xfrm>
          <a:prstGeom prst="rect">
            <a:avLst/>
          </a:prstGeom>
        </p:spPr>
      </p:pic>
      <p:pic>
        <p:nvPicPr>
          <p:cNvPr id="15" name="Picture 14">
            <a:extLst>
              <a:ext uri="{FF2B5EF4-FFF2-40B4-BE49-F238E27FC236}">
                <a16:creationId xmlns:a16="http://schemas.microsoft.com/office/drawing/2014/main" id="{4700CB3F-6B2B-F5F3-9DC4-4BE3059FC401}"/>
              </a:ext>
            </a:extLst>
          </p:cNvPr>
          <p:cNvPicPr>
            <a:picLocks noChangeAspect="1"/>
          </p:cNvPicPr>
          <p:nvPr/>
        </p:nvPicPr>
        <p:blipFill>
          <a:blip r:embed="rId5"/>
          <a:stretch>
            <a:fillRect/>
          </a:stretch>
        </p:blipFill>
        <p:spPr>
          <a:xfrm>
            <a:off x="6643626" y="1256952"/>
            <a:ext cx="4471856" cy="3257194"/>
          </a:xfrm>
          <a:prstGeom prst="rect">
            <a:avLst/>
          </a:prstGeom>
        </p:spPr>
      </p:pic>
      <p:sp>
        <p:nvSpPr>
          <p:cNvPr id="16" name="Rectangle 15">
            <a:extLst>
              <a:ext uri="{FF2B5EF4-FFF2-40B4-BE49-F238E27FC236}">
                <a16:creationId xmlns:a16="http://schemas.microsoft.com/office/drawing/2014/main" id="{2928E9B2-1A0B-0F47-FF92-1937EDADEC52}"/>
              </a:ext>
            </a:extLst>
          </p:cNvPr>
          <p:cNvSpPr/>
          <p:nvPr/>
        </p:nvSpPr>
        <p:spPr>
          <a:xfrm>
            <a:off x="8044466" y="313069"/>
            <a:ext cx="2491739" cy="365760"/>
          </a:xfrm>
          <a:prstGeom prst="rect">
            <a:avLst/>
          </a:prstGeom>
          <a:solidFill>
            <a:srgbClr val="E0E0E0"/>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venir Next LT Pro" panose="020B0504020202020204" pitchFamily="34" charset="0"/>
              </a:rPr>
              <a:t>Distribution Payout To Date</a:t>
            </a:r>
          </a:p>
        </p:txBody>
      </p:sp>
      <p:sp>
        <p:nvSpPr>
          <p:cNvPr id="17" name="Rectangle 16">
            <a:extLst>
              <a:ext uri="{FF2B5EF4-FFF2-40B4-BE49-F238E27FC236}">
                <a16:creationId xmlns:a16="http://schemas.microsoft.com/office/drawing/2014/main" id="{9751279A-A33F-4D69-FE98-B7B63329BC9C}"/>
              </a:ext>
            </a:extLst>
          </p:cNvPr>
          <p:cNvSpPr/>
          <p:nvPr/>
        </p:nvSpPr>
        <p:spPr>
          <a:xfrm>
            <a:off x="10597190" y="313069"/>
            <a:ext cx="822960" cy="365760"/>
          </a:xfrm>
          <a:prstGeom prst="rect">
            <a:avLst/>
          </a:prstGeom>
          <a:solidFill>
            <a:schemeClr val="bg1"/>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latin typeface="Avenir Next LT Pro"/>
              </a:rPr>
              <a:t>$2B+</a:t>
            </a:r>
            <a:endParaRPr lang="en-US" sz="1050" b="1" dirty="0">
              <a:solidFill>
                <a:schemeClr val="tx1"/>
              </a:solidFill>
              <a:latin typeface="Avenir Next LT Pro" panose="020B0504020202020204" pitchFamily="34" charset="0"/>
            </a:endParaRPr>
          </a:p>
        </p:txBody>
      </p:sp>
      <p:sp>
        <p:nvSpPr>
          <p:cNvPr id="18" name="TextBox 17">
            <a:extLst>
              <a:ext uri="{FF2B5EF4-FFF2-40B4-BE49-F238E27FC236}">
                <a16:creationId xmlns:a16="http://schemas.microsoft.com/office/drawing/2014/main" id="{386C102D-22EA-5C17-283B-2B7DE68540FC}"/>
              </a:ext>
            </a:extLst>
          </p:cNvPr>
          <p:cNvSpPr txBox="1"/>
          <p:nvPr/>
        </p:nvSpPr>
        <p:spPr>
          <a:xfrm>
            <a:off x="8756651" y="678829"/>
            <a:ext cx="2663500" cy="215444"/>
          </a:xfrm>
          <a:prstGeom prst="rect">
            <a:avLst/>
          </a:prstGeom>
          <a:noFill/>
        </p:spPr>
        <p:txBody>
          <a:bodyPr wrap="square" lIns="91440" tIns="45720" rIns="91440" bIns="45720" rtlCol="0" anchor="t">
            <a:spAutoFit/>
          </a:bodyPr>
          <a:lstStyle/>
          <a:p>
            <a:pPr algn="r"/>
            <a:r>
              <a:rPr lang="en-US" sz="800" dirty="0">
                <a:latin typeface="Avenir Next LT Pro"/>
              </a:rPr>
              <a:t>*As of April 2024 Distribution</a:t>
            </a:r>
          </a:p>
        </p:txBody>
      </p:sp>
      <p:sp>
        <p:nvSpPr>
          <p:cNvPr id="5" name="Title 1">
            <a:extLst>
              <a:ext uri="{FF2B5EF4-FFF2-40B4-BE49-F238E27FC236}">
                <a16:creationId xmlns:a16="http://schemas.microsoft.com/office/drawing/2014/main" id="{6B8E935F-3852-8B4A-CE37-6219BA6A07BD}"/>
              </a:ext>
            </a:extLst>
          </p:cNvPr>
          <p:cNvSpPr>
            <a:spLocks noGrp="1"/>
          </p:cNvSpPr>
          <p:nvPr>
            <p:ph type="title"/>
          </p:nvPr>
        </p:nvSpPr>
        <p:spPr>
          <a:xfrm>
            <a:off x="493070" y="302087"/>
            <a:ext cx="7203130" cy="440539"/>
          </a:xfrm>
          <a:prstGeom prst="rect">
            <a:avLst/>
          </a:prstGeom>
        </p:spPr>
        <p:txBody>
          <a:bodyPr>
            <a:normAutofit fontScale="90000"/>
          </a:bodyPr>
          <a:lstStyle/>
          <a:p>
            <a:r>
              <a:rPr lang="en-US" dirty="0"/>
              <a:t>Royalty Distribution Timeline</a:t>
            </a:r>
          </a:p>
        </p:txBody>
      </p:sp>
    </p:spTree>
    <p:custDataLst>
      <p:tags r:id="rId1"/>
    </p:custDataLst>
    <p:extLst>
      <p:ext uri="{BB962C8B-B14F-4D97-AF65-F5344CB8AC3E}">
        <p14:creationId xmlns:p14="http://schemas.microsoft.com/office/powerpoint/2010/main" val="627293330"/>
      </p:ext>
    </p:extLst>
  </p:cSld>
  <p:clrMapOvr>
    <a:masterClrMapping/>
  </p:clrMapOvr>
  <mc:AlternateContent xmlns:mc="http://schemas.openxmlformats.org/markup-compatibility/2006">
    <mc:Choice xmlns:p14="http://schemas.microsoft.com/office/powerpoint/2010/main" Requires="p14">
      <p:transition spd="slow" p14:dur="2000" advTm="68000"/>
    </mc:Choice>
    <mc:Fallback>
      <p:transition spd="slow" advTm="68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7B3C-2A47-4BF7-9B40-BB82CA63ADF8}"/>
              </a:ext>
            </a:extLst>
          </p:cNvPr>
          <p:cNvSpPr>
            <a:spLocks noGrp="1"/>
          </p:cNvSpPr>
          <p:nvPr>
            <p:ph type="title"/>
          </p:nvPr>
        </p:nvSpPr>
        <p:spPr>
          <a:prstGeom prst="rect">
            <a:avLst/>
          </a:prstGeom>
        </p:spPr>
        <p:txBody>
          <a:bodyPr>
            <a:normAutofit fontScale="90000"/>
          </a:bodyPr>
          <a:lstStyle/>
          <a:p>
            <a:r>
              <a:rPr lang="en-US" dirty="0"/>
              <a:t>Statutory Royalty Rates</a:t>
            </a:r>
          </a:p>
        </p:txBody>
      </p:sp>
      <p:graphicFrame>
        <p:nvGraphicFramePr>
          <p:cNvPr id="9" name="Table 5">
            <a:extLst>
              <a:ext uri="{FF2B5EF4-FFF2-40B4-BE49-F238E27FC236}">
                <a16:creationId xmlns:a16="http://schemas.microsoft.com/office/drawing/2014/main" id="{F3969933-1B6D-FF4D-334C-249891F72A2D}"/>
              </a:ext>
            </a:extLst>
          </p:cNvPr>
          <p:cNvGraphicFramePr>
            <a:graphicFrameLocks noGrp="1"/>
          </p:cNvGraphicFramePr>
          <p:nvPr>
            <p:extLst>
              <p:ext uri="{D42A27DB-BD31-4B8C-83A1-F6EECF244321}">
                <p14:modId xmlns:p14="http://schemas.microsoft.com/office/powerpoint/2010/main" val="547961537"/>
              </p:ext>
            </p:extLst>
          </p:nvPr>
        </p:nvGraphicFramePr>
        <p:xfrm>
          <a:off x="3998940" y="1738675"/>
          <a:ext cx="6806721" cy="1036320"/>
        </p:xfrm>
        <a:graphic>
          <a:graphicData uri="http://schemas.openxmlformats.org/drawingml/2006/table">
            <a:tbl>
              <a:tblPr firstRow="1" bandRow="1">
                <a:tableStyleId>{5940675A-B579-460E-94D1-54222C63F5DA}</a:tableStyleId>
              </a:tblPr>
              <a:tblGrid>
                <a:gridCol w="1506461">
                  <a:extLst>
                    <a:ext uri="{9D8B030D-6E8A-4147-A177-3AD203B41FA5}">
                      <a16:colId xmlns:a16="http://schemas.microsoft.com/office/drawing/2014/main" val="658327631"/>
                    </a:ext>
                  </a:extLst>
                </a:gridCol>
                <a:gridCol w="1325065">
                  <a:extLst>
                    <a:ext uri="{9D8B030D-6E8A-4147-A177-3AD203B41FA5}">
                      <a16:colId xmlns:a16="http://schemas.microsoft.com/office/drawing/2014/main" val="3750037310"/>
                    </a:ext>
                  </a:extLst>
                </a:gridCol>
                <a:gridCol w="1325065">
                  <a:extLst>
                    <a:ext uri="{9D8B030D-6E8A-4147-A177-3AD203B41FA5}">
                      <a16:colId xmlns:a16="http://schemas.microsoft.com/office/drawing/2014/main" val="833285126"/>
                    </a:ext>
                  </a:extLst>
                </a:gridCol>
                <a:gridCol w="1325065">
                  <a:extLst>
                    <a:ext uri="{9D8B030D-6E8A-4147-A177-3AD203B41FA5}">
                      <a16:colId xmlns:a16="http://schemas.microsoft.com/office/drawing/2014/main" val="2354064237"/>
                    </a:ext>
                  </a:extLst>
                </a:gridCol>
                <a:gridCol w="1325065">
                  <a:extLst>
                    <a:ext uri="{9D8B030D-6E8A-4147-A177-3AD203B41FA5}">
                      <a16:colId xmlns:a16="http://schemas.microsoft.com/office/drawing/2014/main" val="2523238080"/>
                    </a:ext>
                  </a:extLst>
                </a:gridCol>
              </a:tblGrid>
              <a:tr h="206895">
                <a:tc>
                  <a:txBody>
                    <a:bodyPr/>
                    <a:lstStyle/>
                    <a:p>
                      <a:pPr algn="ctr"/>
                      <a:r>
                        <a:rPr lang="en-US" sz="1400" dirty="0">
                          <a:solidFill>
                            <a:srgbClr val="1B75BC"/>
                          </a:solidFill>
                        </a:rPr>
                        <a:t>Pre-Phono I</a:t>
                      </a:r>
                    </a:p>
                    <a:p>
                      <a:pPr algn="ctr"/>
                      <a:r>
                        <a:rPr lang="en-US" sz="1400" dirty="0">
                          <a:solidFill>
                            <a:srgbClr val="1B75BC"/>
                          </a:solidFill>
                        </a:rPr>
                        <a:t>or</a:t>
                      </a:r>
                    </a:p>
                    <a:p>
                      <a:pPr algn="ctr"/>
                      <a:r>
                        <a:rPr lang="en-US" sz="1400" dirty="0">
                          <a:solidFill>
                            <a:srgbClr val="1B75BC"/>
                          </a:solidFill>
                        </a:rPr>
                        <a:t>“Pre Phono 1”</a:t>
                      </a:r>
                    </a:p>
                  </a:txBody>
                  <a:tcPr/>
                </a:tc>
                <a:tc>
                  <a:txBody>
                    <a:bodyPr/>
                    <a:lstStyle/>
                    <a:p>
                      <a:pPr algn="ctr"/>
                      <a:r>
                        <a:rPr lang="en-US" sz="1400" dirty="0">
                          <a:solidFill>
                            <a:srgbClr val="1B75BC"/>
                          </a:solidFill>
                        </a:rPr>
                        <a:t>Phono I</a:t>
                      </a:r>
                    </a:p>
                    <a:p>
                      <a:pPr algn="ctr"/>
                      <a:r>
                        <a:rPr lang="en-US" sz="1400" dirty="0">
                          <a:solidFill>
                            <a:srgbClr val="1B75BC"/>
                          </a:solidFill>
                        </a:rPr>
                        <a:t>or</a:t>
                      </a:r>
                    </a:p>
                    <a:p>
                      <a:pPr algn="ctr"/>
                      <a:r>
                        <a:rPr lang="en-US" sz="1400" dirty="0">
                          <a:solidFill>
                            <a:srgbClr val="1B75BC"/>
                          </a:solidFill>
                        </a:rPr>
                        <a:t>“Phono 1”</a:t>
                      </a:r>
                    </a:p>
                  </a:txBody>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dirty="0">
                          <a:solidFill>
                            <a:srgbClr val="1B75BC"/>
                          </a:solidFill>
                        </a:rPr>
                        <a:t>Phono II</a:t>
                      </a:r>
                    </a:p>
                    <a:p>
                      <a:pPr algn="ctr"/>
                      <a:r>
                        <a:rPr lang="en-US" sz="1400" dirty="0">
                          <a:solidFill>
                            <a:srgbClr val="1B75BC"/>
                          </a:solidFill>
                        </a:rPr>
                        <a:t>or</a:t>
                      </a:r>
                    </a:p>
                    <a:p>
                      <a:pPr algn="ctr"/>
                      <a:r>
                        <a:rPr lang="en-US" sz="1400" dirty="0">
                          <a:solidFill>
                            <a:srgbClr val="1B75BC"/>
                          </a:solidFill>
                        </a:rPr>
                        <a:t>“Phono 2”</a:t>
                      </a:r>
                    </a:p>
                  </a:txBody>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dirty="0">
                          <a:solidFill>
                            <a:srgbClr val="1B75BC"/>
                          </a:solidFill>
                        </a:rPr>
                        <a:t>Phono III</a:t>
                      </a:r>
                    </a:p>
                    <a:p>
                      <a:pPr algn="ctr"/>
                      <a:r>
                        <a:rPr lang="en-US" sz="1400" dirty="0">
                          <a:solidFill>
                            <a:srgbClr val="1B75BC"/>
                          </a:solidFill>
                        </a:rPr>
                        <a:t>or</a:t>
                      </a:r>
                    </a:p>
                    <a:p>
                      <a:pPr algn="ctr"/>
                      <a:r>
                        <a:rPr lang="en-US" sz="1400" dirty="0">
                          <a:solidFill>
                            <a:srgbClr val="1B75BC"/>
                          </a:solidFill>
                        </a:rPr>
                        <a:t>“Phono 3”</a:t>
                      </a:r>
                    </a:p>
                  </a:txBody>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dirty="0">
                          <a:solidFill>
                            <a:srgbClr val="1B75BC"/>
                          </a:solidFill>
                        </a:rPr>
                        <a:t>Phono IV</a:t>
                      </a:r>
                    </a:p>
                    <a:p>
                      <a:pPr algn="ctr"/>
                      <a:r>
                        <a:rPr lang="en-US" sz="1400" dirty="0">
                          <a:solidFill>
                            <a:srgbClr val="1B75BC"/>
                          </a:solidFill>
                        </a:rPr>
                        <a:t>or</a:t>
                      </a:r>
                    </a:p>
                    <a:p>
                      <a:pPr algn="ctr"/>
                      <a:r>
                        <a:rPr lang="en-US" sz="1400" dirty="0">
                          <a:solidFill>
                            <a:srgbClr val="1B75BC"/>
                          </a:solidFill>
                        </a:rPr>
                        <a:t>“Phono 4”</a:t>
                      </a:r>
                    </a:p>
                  </a:txBody>
                  <a:tcPr/>
                </a:tc>
                <a:extLst>
                  <a:ext uri="{0D108BD9-81ED-4DB2-BD59-A6C34878D82A}">
                    <a16:rowId xmlns:a16="http://schemas.microsoft.com/office/drawing/2014/main" val="2065691954"/>
                  </a:ext>
                </a:extLst>
              </a:tr>
              <a:tr h="206895">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dirty="0"/>
                        <a:t>2007</a:t>
                      </a:r>
                    </a:p>
                  </a:txBody>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dirty="0"/>
                        <a:t>2008-2012</a:t>
                      </a:r>
                    </a:p>
                  </a:txBody>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dirty="0"/>
                        <a:t>2013-2017</a:t>
                      </a:r>
                    </a:p>
                  </a:txBody>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dirty="0"/>
                        <a:t>2018-2022</a:t>
                      </a:r>
                    </a:p>
                  </a:txBody>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dirty="0"/>
                        <a:t>2023-2027</a:t>
                      </a:r>
                    </a:p>
                  </a:txBody>
                  <a:tcPr/>
                </a:tc>
                <a:extLst>
                  <a:ext uri="{0D108BD9-81ED-4DB2-BD59-A6C34878D82A}">
                    <a16:rowId xmlns:a16="http://schemas.microsoft.com/office/drawing/2014/main" val="1304787204"/>
                  </a:ext>
                </a:extLst>
              </a:tr>
            </a:tbl>
          </a:graphicData>
        </a:graphic>
      </p:graphicFrame>
      <p:sp>
        <p:nvSpPr>
          <p:cNvPr id="11" name="TextBox 10">
            <a:extLst>
              <a:ext uri="{FF2B5EF4-FFF2-40B4-BE49-F238E27FC236}">
                <a16:creationId xmlns:a16="http://schemas.microsoft.com/office/drawing/2014/main" id="{F761BAA1-5576-1ADF-08DE-3E1207C0E3B0}"/>
              </a:ext>
            </a:extLst>
          </p:cNvPr>
          <p:cNvSpPr txBox="1"/>
          <p:nvPr/>
        </p:nvSpPr>
        <p:spPr>
          <a:xfrm>
            <a:off x="8578919" y="4921686"/>
            <a:ext cx="3248024" cy="307777"/>
          </a:xfrm>
          <a:prstGeom prst="rect">
            <a:avLst/>
          </a:prstGeom>
          <a:noFill/>
        </p:spPr>
        <p:txBody>
          <a:bodyPr wrap="square" rtlCol="0">
            <a:spAutoFit/>
          </a:bodyPr>
          <a:lstStyle/>
          <a:p>
            <a:pPr defTabSz="777240" fontAlgn="ctr">
              <a:defRPr/>
            </a:pPr>
            <a:r>
              <a:rPr lang="en-US" sz="1400" kern="1200" dirty="0">
                <a:latin typeface="Avenir Next LT Pro" panose="020B0504020202020204" pitchFamily="34" charset="0"/>
              </a:rPr>
              <a:t> = ((Greater of A or B) – (C))</a:t>
            </a:r>
            <a:endParaRPr lang="en-US" sz="1400" dirty="0">
              <a:latin typeface="Avenir Next LT Pro" panose="020B0504020202020204" pitchFamily="34" charset="0"/>
            </a:endParaRPr>
          </a:p>
        </p:txBody>
      </p:sp>
      <p:sp>
        <p:nvSpPr>
          <p:cNvPr id="12" name="TextBox 11">
            <a:extLst>
              <a:ext uri="{FF2B5EF4-FFF2-40B4-BE49-F238E27FC236}">
                <a16:creationId xmlns:a16="http://schemas.microsoft.com/office/drawing/2014/main" id="{97D6D659-BF41-42AC-1566-078BDA37A660}"/>
              </a:ext>
            </a:extLst>
          </p:cNvPr>
          <p:cNvSpPr txBox="1"/>
          <p:nvPr/>
        </p:nvSpPr>
        <p:spPr>
          <a:xfrm>
            <a:off x="9760377" y="5265022"/>
            <a:ext cx="395288" cy="307777"/>
          </a:xfrm>
          <a:prstGeom prst="rect">
            <a:avLst/>
          </a:prstGeom>
          <a:noFill/>
        </p:spPr>
        <p:txBody>
          <a:bodyPr wrap="square" rtlCol="0">
            <a:spAutoFit/>
          </a:bodyPr>
          <a:lstStyle/>
          <a:p>
            <a:pPr defTabSz="777240" fontAlgn="ctr">
              <a:defRPr/>
            </a:pPr>
            <a:r>
              <a:rPr lang="en-US" sz="1400" kern="1200" dirty="0">
                <a:latin typeface="Avenir Next LT Pro" panose="020B0504020202020204" pitchFamily="34" charset="0"/>
              </a:rPr>
              <a:t>D</a:t>
            </a:r>
            <a:endParaRPr lang="en-US" sz="1400" dirty="0">
              <a:latin typeface="Avenir Next LT Pro" panose="020B0504020202020204" pitchFamily="34" charset="0"/>
            </a:endParaRPr>
          </a:p>
        </p:txBody>
      </p:sp>
      <p:cxnSp>
        <p:nvCxnSpPr>
          <p:cNvPr id="13" name="Straight Connector 12">
            <a:extLst>
              <a:ext uri="{FF2B5EF4-FFF2-40B4-BE49-F238E27FC236}">
                <a16:creationId xmlns:a16="http://schemas.microsoft.com/office/drawing/2014/main" id="{5D7F3E44-C162-F840-AEB2-EC3AB6D7D4AD}"/>
              </a:ext>
            </a:extLst>
          </p:cNvPr>
          <p:cNvCxnSpPr/>
          <p:nvPr/>
        </p:nvCxnSpPr>
        <p:spPr>
          <a:xfrm>
            <a:off x="8888027" y="5291018"/>
            <a:ext cx="2143125"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F62F0DA-2821-2C0B-69FC-E114124C5BB9}"/>
              </a:ext>
            </a:extLst>
          </p:cNvPr>
          <p:cNvSpPr txBox="1"/>
          <p:nvPr/>
        </p:nvSpPr>
        <p:spPr>
          <a:xfrm>
            <a:off x="5854226" y="4899438"/>
            <a:ext cx="1196144" cy="307777"/>
          </a:xfrm>
          <a:prstGeom prst="rect">
            <a:avLst/>
          </a:prstGeom>
          <a:noFill/>
        </p:spPr>
        <p:txBody>
          <a:bodyPr wrap="square" rtlCol="0">
            <a:spAutoFit/>
          </a:bodyPr>
          <a:lstStyle/>
          <a:p>
            <a:pPr defTabSz="777240" fontAlgn="ctr">
              <a:defRPr/>
            </a:pPr>
            <a:r>
              <a:rPr lang="en-US" sz="1400" kern="1200" dirty="0">
                <a:latin typeface="Avenir Next LT Pro" panose="020B0504020202020204" pitchFamily="34" charset="0"/>
              </a:rPr>
              <a:t>= $X</a:t>
            </a:r>
            <a:endParaRPr lang="en-US" sz="1400" dirty="0">
              <a:latin typeface="Avenir Next LT Pro" panose="020B0504020202020204" pitchFamily="34" charset="0"/>
            </a:endParaRPr>
          </a:p>
        </p:txBody>
      </p:sp>
      <p:sp>
        <p:nvSpPr>
          <p:cNvPr id="15" name="TextBox 14">
            <a:extLst>
              <a:ext uri="{FF2B5EF4-FFF2-40B4-BE49-F238E27FC236}">
                <a16:creationId xmlns:a16="http://schemas.microsoft.com/office/drawing/2014/main" id="{9D98CEB8-0361-B064-AC83-7241C46AD845}"/>
              </a:ext>
            </a:extLst>
          </p:cNvPr>
          <p:cNvSpPr txBox="1"/>
          <p:nvPr/>
        </p:nvSpPr>
        <p:spPr>
          <a:xfrm>
            <a:off x="4745350" y="3287830"/>
            <a:ext cx="2168756" cy="307777"/>
          </a:xfrm>
          <a:prstGeom prst="rect">
            <a:avLst/>
          </a:prstGeom>
          <a:noFill/>
        </p:spPr>
        <p:txBody>
          <a:bodyPr wrap="square" rtlCol="0">
            <a:spAutoFit/>
          </a:bodyPr>
          <a:lstStyle>
            <a:defPPr>
              <a:defRPr lang="en-US"/>
            </a:defPPr>
            <a:lvl1pPr algn="ctr">
              <a:defRPr sz="1400" b="0">
                <a:latin typeface="Avenir Next LT Pro" panose="020B0504020202020204" pitchFamily="34" charset="0"/>
              </a:defRPr>
            </a:lvl1pPr>
          </a:lstStyle>
          <a:p>
            <a:r>
              <a:rPr lang="en-US" b="1" dirty="0">
                <a:solidFill>
                  <a:srgbClr val="1C74BD"/>
                </a:solidFill>
              </a:rPr>
              <a:t>Fixed amount per sale</a:t>
            </a:r>
          </a:p>
        </p:txBody>
      </p:sp>
      <p:sp>
        <p:nvSpPr>
          <p:cNvPr id="16" name="TextBox 15">
            <a:extLst>
              <a:ext uri="{FF2B5EF4-FFF2-40B4-BE49-F238E27FC236}">
                <a16:creationId xmlns:a16="http://schemas.microsoft.com/office/drawing/2014/main" id="{0BD2EE1F-A50B-FCD0-6BEA-2158683B7461}"/>
              </a:ext>
            </a:extLst>
          </p:cNvPr>
          <p:cNvSpPr txBox="1"/>
          <p:nvPr/>
        </p:nvSpPr>
        <p:spPr>
          <a:xfrm>
            <a:off x="8163866" y="3287830"/>
            <a:ext cx="2867286" cy="738664"/>
          </a:xfrm>
          <a:prstGeom prst="rect">
            <a:avLst/>
          </a:prstGeom>
          <a:noFill/>
        </p:spPr>
        <p:txBody>
          <a:bodyPr wrap="square" rtlCol="0">
            <a:spAutoFit/>
          </a:bodyPr>
          <a:lstStyle/>
          <a:p>
            <a:pPr algn="ctr"/>
            <a:r>
              <a:rPr lang="en-US" sz="1400" b="1" dirty="0">
                <a:solidFill>
                  <a:srgbClr val="1C74BD"/>
                </a:solidFill>
                <a:latin typeface="Avenir Next LT Pro" panose="020B0504020202020204" pitchFamily="34" charset="0"/>
              </a:rPr>
              <a:t>Variable amount per stream </a:t>
            </a:r>
            <a:r>
              <a:rPr lang="en-US" sz="1400" i="1" dirty="0">
                <a:solidFill>
                  <a:srgbClr val="1C74BD"/>
                </a:solidFill>
                <a:latin typeface="Avenir Next LT Pro" panose="020B0504020202020204" pitchFamily="34" charset="0"/>
              </a:rPr>
              <a:t>which varies by the service offering by a DSP each month</a:t>
            </a:r>
          </a:p>
        </p:txBody>
      </p:sp>
      <p:sp>
        <p:nvSpPr>
          <p:cNvPr id="18" name="TextBox 17">
            <a:extLst>
              <a:ext uri="{FF2B5EF4-FFF2-40B4-BE49-F238E27FC236}">
                <a16:creationId xmlns:a16="http://schemas.microsoft.com/office/drawing/2014/main" id="{B4696B6C-3D1C-E61B-853B-0A433F8BA957}"/>
              </a:ext>
            </a:extLst>
          </p:cNvPr>
          <p:cNvSpPr txBox="1"/>
          <p:nvPr/>
        </p:nvSpPr>
        <p:spPr>
          <a:xfrm>
            <a:off x="4633992" y="4051326"/>
            <a:ext cx="2347407" cy="738664"/>
          </a:xfrm>
          <a:prstGeom prst="rect">
            <a:avLst/>
          </a:prstGeom>
          <a:noFill/>
        </p:spPr>
        <p:txBody>
          <a:bodyPr wrap="square" rtlCol="0">
            <a:spAutoFit/>
          </a:bodyPr>
          <a:lstStyle>
            <a:defPPr>
              <a:defRPr lang="en-US"/>
            </a:defPPr>
            <a:lvl1pPr algn="ctr">
              <a:defRPr sz="1400" b="0">
                <a:latin typeface="Avenir Next LT Pro" panose="020B0504020202020204" pitchFamily="34" charset="0"/>
              </a:defRPr>
            </a:lvl1p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b="1" dirty="0">
                <a:latin typeface="Avenir Next LT Pro" panose="020B0504020202020204" pitchFamily="34" charset="0"/>
              </a:rPr>
              <a:t>Permanent Downloads </a:t>
            </a:r>
          </a:p>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b="1" dirty="0">
                <a:latin typeface="Avenir Next LT Pro" panose="020B0504020202020204" pitchFamily="34" charset="0"/>
              </a:rPr>
              <a:t>Ringtones</a:t>
            </a:r>
          </a:p>
          <a:p>
            <a:pPr marL="0" marR="0" lvl="0" indent="0" algn="ctr" defTabSz="777240" rtl="0" eaLnBrk="1" fontAlgn="auto" latinLnBrk="0" hangingPunct="1">
              <a:lnSpc>
                <a:spcPct val="100000"/>
              </a:lnSpc>
              <a:spcBef>
                <a:spcPts val="0"/>
              </a:spcBef>
              <a:spcAft>
                <a:spcPts val="0"/>
              </a:spcAft>
              <a:buClrTx/>
              <a:buSzTx/>
              <a:buFontTx/>
              <a:buNone/>
              <a:tabLst/>
              <a:defRPr/>
            </a:pPr>
            <a:r>
              <a:rPr lang="en-US" b="1" dirty="0"/>
              <a:t>Physical Products</a:t>
            </a:r>
            <a:endParaRPr lang="en-US" sz="1400" b="1" dirty="0">
              <a:latin typeface="Avenir Next LT Pro" panose="020B0504020202020204" pitchFamily="34" charset="0"/>
            </a:endParaRPr>
          </a:p>
        </p:txBody>
      </p:sp>
      <p:sp>
        <p:nvSpPr>
          <p:cNvPr id="19" name="TextBox 18">
            <a:extLst>
              <a:ext uri="{FF2B5EF4-FFF2-40B4-BE49-F238E27FC236}">
                <a16:creationId xmlns:a16="http://schemas.microsoft.com/office/drawing/2014/main" id="{D1F34DA1-8307-307F-ADD4-6BC04A31B4E6}"/>
              </a:ext>
            </a:extLst>
          </p:cNvPr>
          <p:cNvSpPr txBox="1"/>
          <p:nvPr/>
        </p:nvSpPr>
        <p:spPr>
          <a:xfrm>
            <a:off x="8427387" y="4051326"/>
            <a:ext cx="2347407" cy="523220"/>
          </a:xfrm>
          <a:prstGeom prst="rect">
            <a:avLst/>
          </a:prstGeom>
          <a:noFill/>
        </p:spPr>
        <p:txBody>
          <a:bodyPr wrap="square" rtlCol="0">
            <a:spAutoFit/>
          </a:bodyPr>
          <a:lstStyle>
            <a:defPPr>
              <a:defRPr lang="en-US"/>
            </a:defPPr>
            <a:lvl1pPr algn="ctr">
              <a:defRPr sz="1400" b="0">
                <a:latin typeface="Avenir Next LT Pro" panose="020B0504020202020204" pitchFamily="34" charset="0"/>
              </a:defRPr>
            </a:lvl1pPr>
          </a:lstStyle>
          <a:p>
            <a:pPr algn="ctr"/>
            <a:r>
              <a:rPr lang="en-US" sz="1400" b="1" dirty="0">
                <a:latin typeface="Avenir Next LT Pro" panose="020B0504020202020204" pitchFamily="34" charset="0"/>
              </a:rPr>
              <a:t>Interactive Streams</a:t>
            </a:r>
          </a:p>
          <a:p>
            <a:pPr algn="ctr"/>
            <a:r>
              <a:rPr lang="en-US" sz="1400" b="1" dirty="0">
                <a:latin typeface="Avenir Next LT Pro" panose="020B0504020202020204" pitchFamily="34" charset="0"/>
              </a:rPr>
              <a:t>Limited Downloads</a:t>
            </a:r>
            <a:endParaRPr lang="en-US" sz="1400" b="1" baseline="30000" dirty="0">
              <a:latin typeface="Avenir Next LT Pro" panose="020B0504020202020204" pitchFamily="34" charset="0"/>
            </a:endParaRPr>
          </a:p>
        </p:txBody>
      </p:sp>
      <p:cxnSp>
        <p:nvCxnSpPr>
          <p:cNvPr id="28" name="Straight Connector 27">
            <a:extLst>
              <a:ext uri="{FF2B5EF4-FFF2-40B4-BE49-F238E27FC236}">
                <a16:creationId xmlns:a16="http://schemas.microsoft.com/office/drawing/2014/main" id="{0C0D8D78-47F5-0EB5-C2D8-17855E6E5A26}"/>
              </a:ext>
            </a:extLst>
          </p:cNvPr>
          <p:cNvCxnSpPr/>
          <p:nvPr/>
        </p:nvCxnSpPr>
        <p:spPr>
          <a:xfrm>
            <a:off x="3441032" y="1512108"/>
            <a:ext cx="0" cy="38114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F28309F-0198-2337-DC8F-204DCFE18E77}"/>
              </a:ext>
            </a:extLst>
          </p:cNvPr>
          <p:cNvCxnSpPr>
            <a:cxnSpLocks/>
          </p:cNvCxnSpPr>
          <p:nvPr/>
        </p:nvCxnSpPr>
        <p:spPr>
          <a:xfrm>
            <a:off x="3711762" y="3015213"/>
            <a:ext cx="731939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27851D2-5133-DB79-BEC6-5356FA864B5D}"/>
              </a:ext>
            </a:extLst>
          </p:cNvPr>
          <p:cNvSpPr txBox="1"/>
          <p:nvPr/>
        </p:nvSpPr>
        <p:spPr>
          <a:xfrm>
            <a:off x="1136715" y="4128094"/>
            <a:ext cx="626777" cy="769441"/>
          </a:xfrm>
          <a:prstGeom prst="rect">
            <a:avLst/>
          </a:prstGeom>
          <a:noFill/>
        </p:spPr>
        <p:txBody>
          <a:bodyPr wrap="square" rtlCol="0">
            <a:spAutoFit/>
          </a:bodyPr>
          <a:lstStyle/>
          <a:p>
            <a:pPr algn="ctr"/>
            <a:r>
              <a:rPr lang="en-US" sz="1100" dirty="0">
                <a:solidFill>
                  <a:srgbClr val="1B75BC"/>
                </a:solidFill>
                <a:latin typeface="Avenir Next LT Pro" panose="020B0504020202020204" pitchFamily="34" charset="0"/>
              </a:rPr>
              <a:t>37</a:t>
            </a:r>
          </a:p>
          <a:p>
            <a:pPr algn="ctr"/>
            <a:r>
              <a:rPr lang="en-US" sz="1100" dirty="0">
                <a:solidFill>
                  <a:srgbClr val="1B75BC"/>
                </a:solidFill>
                <a:latin typeface="Avenir Next LT Pro" panose="020B0504020202020204" pitchFamily="34" charset="0"/>
              </a:rPr>
              <a:t>CFR</a:t>
            </a:r>
          </a:p>
          <a:p>
            <a:pPr algn="ctr"/>
            <a:r>
              <a:rPr lang="en-US" sz="1100" dirty="0">
                <a:solidFill>
                  <a:srgbClr val="1B75BC"/>
                </a:solidFill>
                <a:latin typeface="Avenir Next LT Pro" panose="020B0504020202020204" pitchFamily="34" charset="0"/>
              </a:rPr>
              <a:t>Part 385</a:t>
            </a:r>
          </a:p>
        </p:txBody>
      </p:sp>
      <p:pic>
        <p:nvPicPr>
          <p:cNvPr id="6" name="Graphic 5" descr="Storytelling with solid fill">
            <a:extLst>
              <a:ext uri="{FF2B5EF4-FFF2-40B4-BE49-F238E27FC236}">
                <a16:creationId xmlns:a16="http://schemas.microsoft.com/office/drawing/2014/main" id="{F5FF82DA-522D-7590-0BBF-D6D8F9A74A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103" y="3026233"/>
            <a:ext cx="2496779" cy="2496779"/>
          </a:xfrm>
          <a:prstGeom prst="rect">
            <a:avLst/>
          </a:prstGeom>
        </p:spPr>
      </p:pic>
      <p:pic>
        <p:nvPicPr>
          <p:cNvPr id="8" name="Graphic 7" descr="Group of men with solid fill">
            <a:extLst>
              <a:ext uri="{FF2B5EF4-FFF2-40B4-BE49-F238E27FC236}">
                <a16:creationId xmlns:a16="http://schemas.microsoft.com/office/drawing/2014/main" id="{0EA51F04-BAD4-E6C3-FD63-59E3097B3F8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56853"/>
          <a:stretch/>
        </p:blipFill>
        <p:spPr>
          <a:xfrm>
            <a:off x="510619" y="1060246"/>
            <a:ext cx="2864427" cy="1235908"/>
          </a:xfrm>
          <a:prstGeom prst="rect">
            <a:avLst/>
          </a:prstGeom>
        </p:spPr>
      </p:pic>
      <p:pic>
        <p:nvPicPr>
          <p:cNvPr id="17" name="Graphic 16" descr="Coins with solid fill">
            <a:extLst>
              <a:ext uri="{FF2B5EF4-FFF2-40B4-BE49-F238E27FC236}">
                <a16:creationId xmlns:a16="http://schemas.microsoft.com/office/drawing/2014/main" id="{76A942B8-159C-5709-E5D7-389640D981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7918" y="4742224"/>
            <a:ext cx="914400" cy="914400"/>
          </a:xfrm>
          <a:prstGeom prst="rect">
            <a:avLst/>
          </a:prstGeom>
        </p:spPr>
      </p:pic>
      <p:pic>
        <p:nvPicPr>
          <p:cNvPr id="4" name="Graphic 3" descr="Gavel with solid fill">
            <a:extLst>
              <a:ext uri="{FF2B5EF4-FFF2-40B4-BE49-F238E27FC236}">
                <a16:creationId xmlns:a16="http://schemas.microsoft.com/office/drawing/2014/main" id="{5C273BC5-6000-FAEC-4724-3C3E0EB43F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28912" y="1790325"/>
            <a:ext cx="914400" cy="914400"/>
          </a:xfrm>
          <a:prstGeom prst="rect">
            <a:avLst/>
          </a:prstGeom>
        </p:spPr>
      </p:pic>
      <p:pic>
        <p:nvPicPr>
          <p:cNvPr id="26" name="Graphic 25" descr="Gavel with solid fill">
            <a:extLst>
              <a:ext uri="{FF2B5EF4-FFF2-40B4-BE49-F238E27FC236}">
                <a16:creationId xmlns:a16="http://schemas.microsoft.com/office/drawing/2014/main" id="{72A09604-A300-FFB4-D24C-0521DC77E600}"/>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2235" b="22932"/>
          <a:stretch/>
        </p:blipFill>
        <p:spPr>
          <a:xfrm>
            <a:off x="1799660" y="3928773"/>
            <a:ext cx="1094387" cy="1124552"/>
          </a:xfrm>
          <a:prstGeom prst="rect">
            <a:avLst/>
          </a:prstGeom>
        </p:spPr>
      </p:pic>
      <p:pic>
        <p:nvPicPr>
          <p:cNvPr id="27" name="Graphic 26" descr="Coins with solid fill">
            <a:extLst>
              <a:ext uri="{FF2B5EF4-FFF2-40B4-BE49-F238E27FC236}">
                <a16:creationId xmlns:a16="http://schemas.microsoft.com/office/drawing/2014/main" id="{0B36F7AF-8B9B-9DEE-A4F4-C9200F1A3E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16678" y="4724012"/>
            <a:ext cx="914400" cy="914400"/>
          </a:xfrm>
          <a:prstGeom prst="rect">
            <a:avLst/>
          </a:prstGeom>
        </p:spPr>
      </p:pic>
    </p:spTree>
    <p:custDataLst>
      <p:tags r:id="rId1"/>
    </p:custDataLst>
    <p:extLst>
      <p:ext uri="{BB962C8B-B14F-4D97-AF65-F5344CB8AC3E}">
        <p14:creationId xmlns:p14="http://schemas.microsoft.com/office/powerpoint/2010/main" val="1148049099"/>
      </p:ext>
    </p:extLst>
  </p:cSld>
  <p:clrMapOvr>
    <a:masterClrMapping/>
  </p:clrMapOvr>
  <mc:AlternateContent xmlns:mc="http://schemas.openxmlformats.org/markup-compatibility/2006">
    <mc:Choice xmlns:p14="http://schemas.microsoft.com/office/powerpoint/2010/main" Requires="p14">
      <p:transition spd="slow" p14:dur="2000" advTm="50000"/>
    </mc:Choice>
    <mc:Fallback>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8" grpId="0"/>
      <p:bldP spid="19"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11F5F-FF58-BE8B-3C52-0DCC68A786F1}"/>
              </a:ext>
            </a:extLst>
          </p:cNvPr>
          <p:cNvSpPr>
            <a:spLocks noGrp="1"/>
          </p:cNvSpPr>
          <p:nvPr>
            <p:ph type="title"/>
          </p:nvPr>
        </p:nvSpPr>
        <p:spPr/>
        <p:txBody>
          <a:bodyPr lIns="91440" tIns="45720" rIns="91440" bIns="45720" anchor="t">
            <a:normAutofit fontScale="90000"/>
          </a:bodyPr>
          <a:lstStyle/>
          <a:p>
            <a:r>
              <a:rPr lang="en-US">
                <a:latin typeface="Avenir Next LT Pro"/>
              </a:rPr>
              <a:t>Blanket v. Historical Unmatched Royalties</a:t>
            </a:r>
            <a:endParaRPr lang="en-US"/>
          </a:p>
        </p:txBody>
      </p:sp>
      <p:pic>
        <p:nvPicPr>
          <p:cNvPr id="28" name="Graphic 27" descr="Arrow: Counter-clockwise curve with solid fill">
            <a:extLst>
              <a:ext uri="{FF2B5EF4-FFF2-40B4-BE49-F238E27FC236}">
                <a16:creationId xmlns:a16="http://schemas.microsoft.com/office/drawing/2014/main" id="{482DCCB8-08EA-03B9-5B2A-7705F789A5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2603166" y="561286"/>
            <a:ext cx="2600877" cy="2600877"/>
          </a:xfrm>
          <a:prstGeom prst="rect">
            <a:avLst/>
          </a:prstGeom>
        </p:spPr>
      </p:pic>
      <p:grpSp>
        <p:nvGrpSpPr>
          <p:cNvPr id="30" name="Group 29">
            <a:extLst>
              <a:ext uri="{FF2B5EF4-FFF2-40B4-BE49-F238E27FC236}">
                <a16:creationId xmlns:a16="http://schemas.microsoft.com/office/drawing/2014/main" id="{F1436F51-ED4C-181F-D6CC-83F5BAE77F97}"/>
              </a:ext>
            </a:extLst>
          </p:cNvPr>
          <p:cNvGrpSpPr/>
          <p:nvPr/>
        </p:nvGrpSpPr>
        <p:grpSpPr>
          <a:xfrm>
            <a:off x="836222" y="3264075"/>
            <a:ext cx="4386777" cy="2605168"/>
            <a:chOff x="1287292" y="2783840"/>
            <a:chExt cx="3810203" cy="2614574"/>
          </a:xfrm>
        </p:grpSpPr>
        <p:grpSp>
          <p:nvGrpSpPr>
            <p:cNvPr id="10" name="Group 9">
              <a:extLst>
                <a:ext uri="{FF2B5EF4-FFF2-40B4-BE49-F238E27FC236}">
                  <a16:creationId xmlns:a16="http://schemas.microsoft.com/office/drawing/2014/main" id="{59C8CB45-E0C0-0228-7992-9A067B4626E2}"/>
                </a:ext>
              </a:extLst>
            </p:cNvPr>
            <p:cNvGrpSpPr/>
            <p:nvPr/>
          </p:nvGrpSpPr>
          <p:grpSpPr>
            <a:xfrm>
              <a:off x="1287293" y="2783840"/>
              <a:ext cx="3810202" cy="647441"/>
              <a:chOff x="1493737" y="2783840"/>
              <a:chExt cx="3810202" cy="647441"/>
            </a:xfrm>
          </p:grpSpPr>
          <p:sp>
            <p:nvSpPr>
              <p:cNvPr id="8" name="TextBox 7">
                <a:extLst>
                  <a:ext uri="{FF2B5EF4-FFF2-40B4-BE49-F238E27FC236}">
                    <a16:creationId xmlns:a16="http://schemas.microsoft.com/office/drawing/2014/main" id="{F991A1E3-0AA2-C21C-7DA9-8B0EFDB8E26C}"/>
                  </a:ext>
                </a:extLst>
              </p:cNvPr>
              <p:cNvSpPr txBox="1"/>
              <p:nvPr/>
            </p:nvSpPr>
            <p:spPr>
              <a:xfrm>
                <a:off x="1493737" y="3122393"/>
                <a:ext cx="3810202" cy="308888"/>
              </a:xfrm>
              <a:prstGeom prst="rect">
                <a:avLst/>
              </a:prstGeom>
              <a:solidFill>
                <a:schemeClr val="bg1">
                  <a:lumMod val="95000"/>
                </a:schemeClr>
              </a:solidFill>
            </p:spPr>
            <p:txBody>
              <a:bodyPr wrap="square" rtlCol="0" anchor="t">
                <a:spAutoFit/>
              </a:bodyPr>
              <a:lstStyle/>
              <a:p>
                <a:pPr marL="285750" indent="-285750">
                  <a:spcBef>
                    <a:spcPts val="600"/>
                  </a:spcBef>
                  <a:spcAft>
                    <a:spcPts val="600"/>
                  </a:spcAft>
                  <a:buFont typeface="Arial" panose="020B0604020202020204" pitchFamily="34" charset="0"/>
                  <a:buChar char="•"/>
                </a:pPr>
                <a:r>
                  <a:rPr lang="en-US" sz="1400">
                    <a:latin typeface="Avenir Next LT Pro" panose="020B0504020202020204" pitchFamily="34" charset="0"/>
                  </a:rPr>
                  <a:t>DSPs operated under work-by-work licenses</a:t>
                </a:r>
              </a:p>
            </p:txBody>
          </p:sp>
          <p:sp>
            <p:nvSpPr>
              <p:cNvPr id="6" name="TextBox 5">
                <a:extLst>
                  <a:ext uri="{FF2B5EF4-FFF2-40B4-BE49-F238E27FC236}">
                    <a16:creationId xmlns:a16="http://schemas.microsoft.com/office/drawing/2014/main" id="{B7D4B482-6FC3-5C06-8BAA-ED124451041E}"/>
                  </a:ext>
                </a:extLst>
              </p:cNvPr>
              <p:cNvSpPr txBox="1"/>
              <p:nvPr/>
            </p:nvSpPr>
            <p:spPr>
              <a:xfrm>
                <a:off x="1493737" y="2783840"/>
                <a:ext cx="3810202" cy="339776"/>
              </a:xfrm>
              <a:prstGeom prst="rect">
                <a:avLst/>
              </a:prstGeom>
              <a:solidFill>
                <a:schemeClr val="tx2"/>
              </a:solidFill>
            </p:spPr>
            <p:txBody>
              <a:bodyPr wrap="square" rtlCol="0">
                <a:spAutoFit/>
              </a:bodyPr>
              <a:lstStyle/>
              <a:p>
                <a:pPr algn="ctr"/>
                <a:r>
                  <a:rPr lang="en-US" sz="1600" b="1" dirty="0">
                    <a:solidFill>
                      <a:schemeClr val="bg1"/>
                    </a:solidFill>
                    <a:latin typeface="Avenir Next LT Pro" panose="020B0504020202020204" pitchFamily="34" charset="0"/>
                  </a:rPr>
                  <a:t>Prior To January 2021</a:t>
                </a:r>
              </a:p>
            </p:txBody>
          </p:sp>
        </p:grpSp>
        <p:grpSp>
          <p:nvGrpSpPr>
            <p:cNvPr id="16" name="Group 15">
              <a:extLst>
                <a:ext uri="{FF2B5EF4-FFF2-40B4-BE49-F238E27FC236}">
                  <a16:creationId xmlns:a16="http://schemas.microsoft.com/office/drawing/2014/main" id="{130A5B80-B8AC-8AF6-926B-C993B8CEBDA1}"/>
                </a:ext>
              </a:extLst>
            </p:cNvPr>
            <p:cNvGrpSpPr/>
            <p:nvPr/>
          </p:nvGrpSpPr>
          <p:grpSpPr>
            <a:xfrm>
              <a:off x="1287292" y="3575974"/>
              <a:ext cx="3810203" cy="1822440"/>
              <a:chOff x="1493736" y="3912061"/>
              <a:chExt cx="3810203" cy="1822440"/>
            </a:xfrm>
          </p:grpSpPr>
          <p:sp>
            <p:nvSpPr>
              <p:cNvPr id="14" name="TextBox 13">
                <a:extLst>
                  <a:ext uri="{FF2B5EF4-FFF2-40B4-BE49-F238E27FC236}">
                    <a16:creationId xmlns:a16="http://schemas.microsoft.com/office/drawing/2014/main" id="{384AAE00-E5DE-D10F-4D1D-BF89E06A8AD9}"/>
                  </a:ext>
                </a:extLst>
              </p:cNvPr>
              <p:cNvSpPr txBox="1"/>
              <p:nvPr/>
            </p:nvSpPr>
            <p:spPr>
              <a:xfrm>
                <a:off x="1493737" y="3912061"/>
                <a:ext cx="3810202" cy="339777"/>
              </a:xfrm>
              <a:prstGeom prst="rect">
                <a:avLst/>
              </a:prstGeom>
              <a:solidFill>
                <a:schemeClr val="tx2"/>
              </a:solidFill>
            </p:spPr>
            <p:txBody>
              <a:bodyPr wrap="square" rtlCol="0">
                <a:spAutoFit/>
              </a:bodyPr>
              <a:lstStyle/>
              <a:p>
                <a:pPr algn="ctr"/>
                <a:r>
                  <a:rPr lang="en-US" sz="1600" b="1">
                    <a:solidFill>
                      <a:schemeClr val="bg1"/>
                    </a:solidFill>
                    <a:latin typeface="Avenir Next LT Pro" panose="020B0504020202020204" pitchFamily="34" charset="0"/>
                  </a:rPr>
                  <a:t>Royalty Distributions</a:t>
                </a:r>
              </a:p>
            </p:txBody>
          </p:sp>
          <p:sp>
            <p:nvSpPr>
              <p:cNvPr id="15" name="TextBox 14">
                <a:extLst>
                  <a:ext uri="{FF2B5EF4-FFF2-40B4-BE49-F238E27FC236}">
                    <a16:creationId xmlns:a16="http://schemas.microsoft.com/office/drawing/2014/main" id="{0D0B3FA6-5ED0-AAF2-15A4-00A2D1E15486}"/>
                  </a:ext>
                </a:extLst>
              </p:cNvPr>
              <p:cNvSpPr txBox="1"/>
              <p:nvPr/>
            </p:nvSpPr>
            <p:spPr>
              <a:xfrm>
                <a:off x="1493736" y="4251839"/>
                <a:ext cx="3810202" cy="1482662"/>
              </a:xfrm>
              <a:prstGeom prst="rect">
                <a:avLst/>
              </a:prstGeom>
              <a:solidFill>
                <a:schemeClr val="bg1">
                  <a:lumMod val="95000"/>
                </a:schemeClr>
              </a:solidFill>
            </p:spPr>
            <p:txBody>
              <a:bodyPr wrap="square" rtlCol="0" anchor="t">
                <a:spAutoFit/>
              </a:bodyPr>
              <a:lstStyle/>
              <a:p>
                <a:pPr marL="285750" indent="-285750">
                  <a:spcBef>
                    <a:spcPts val="600"/>
                  </a:spcBef>
                  <a:spcAft>
                    <a:spcPts val="600"/>
                  </a:spcAft>
                  <a:buFont typeface="Arial" panose="020B0604020202020204" pitchFamily="34" charset="0"/>
                  <a:buChar char="•"/>
                </a:pPr>
                <a:r>
                  <a:rPr lang="en-US" sz="1400" dirty="0">
                    <a:latin typeface="Avenir Next LT Pro" panose="020B0504020202020204" pitchFamily="34" charset="0"/>
                  </a:rPr>
                  <a:t>Historical Unmatched royalties were transferred from the DSPs to The MLC in 2021</a:t>
                </a:r>
              </a:p>
              <a:p>
                <a:pPr marL="285750" indent="-285750">
                  <a:spcBef>
                    <a:spcPts val="600"/>
                  </a:spcBef>
                  <a:spcAft>
                    <a:spcPts val="600"/>
                  </a:spcAft>
                  <a:buFont typeface="Arial" panose="020B0604020202020204" pitchFamily="34" charset="0"/>
                  <a:buChar char="•"/>
                </a:pPr>
                <a:r>
                  <a:rPr lang="en-US" sz="1400" dirty="0">
                    <a:latin typeface="Avenir Next LT Pro" panose="020B0504020202020204" pitchFamily="34" charset="0"/>
                  </a:rPr>
                  <a:t>The MLC began to pay out HU royalties in June 2022</a:t>
                </a:r>
              </a:p>
              <a:p>
                <a:pPr marL="285750" indent="-285750">
                  <a:spcBef>
                    <a:spcPts val="600"/>
                  </a:spcBef>
                  <a:spcAft>
                    <a:spcPts val="600"/>
                  </a:spcAft>
                  <a:buFont typeface="Arial" panose="020B0604020202020204" pitchFamily="34" charset="0"/>
                  <a:buChar char="•"/>
                </a:pPr>
                <a:r>
                  <a:rPr lang="en-US" sz="1400" dirty="0">
                    <a:latin typeface="Avenir Next LT Pro" panose="020B0504020202020204" pitchFamily="34" charset="0"/>
                  </a:rPr>
                  <a:t>Has continued ever since</a:t>
                </a:r>
              </a:p>
            </p:txBody>
          </p:sp>
        </p:grpSp>
      </p:grpSp>
      <p:grpSp>
        <p:nvGrpSpPr>
          <p:cNvPr id="29" name="Group 28">
            <a:extLst>
              <a:ext uri="{FF2B5EF4-FFF2-40B4-BE49-F238E27FC236}">
                <a16:creationId xmlns:a16="http://schemas.microsoft.com/office/drawing/2014/main" id="{7EEB245A-EF29-B504-0F5C-2E26E57350EE}"/>
              </a:ext>
            </a:extLst>
          </p:cNvPr>
          <p:cNvGrpSpPr/>
          <p:nvPr/>
        </p:nvGrpSpPr>
        <p:grpSpPr>
          <a:xfrm>
            <a:off x="7097638" y="3264075"/>
            <a:ext cx="4386777" cy="2820611"/>
            <a:chOff x="6792067" y="2783840"/>
            <a:chExt cx="3810203" cy="2830796"/>
          </a:xfrm>
        </p:grpSpPr>
        <p:grpSp>
          <p:nvGrpSpPr>
            <p:cNvPr id="11" name="Group 10">
              <a:extLst>
                <a:ext uri="{FF2B5EF4-FFF2-40B4-BE49-F238E27FC236}">
                  <a16:creationId xmlns:a16="http://schemas.microsoft.com/office/drawing/2014/main" id="{1427C20F-7741-46AA-B3DE-2EA926D03F67}"/>
                </a:ext>
              </a:extLst>
            </p:cNvPr>
            <p:cNvGrpSpPr/>
            <p:nvPr/>
          </p:nvGrpSpPr>
          <p:grpSpPr>
            <a:xfrm>
              <a:off x="6792068" y="2783840"/>
              <a:ext cx="3810202" cy="1233457"/>
              <a:chOff x="6792068" y="2783840"/>
              <a:chExt cx="3810202" cy="1233457"/>
            </a:xfrm>
          </p:grpSpPr>
          <p:sp>
            <p:nvSpPr>
              <p:cNvPr id="9" name="TextBox 8">
                <a:extLst>
                  <a:ext uri="{FF2B5EF4-FFF2-40B4-BE49-F238E27FC236}">
                    <a16:creationId xmlns:a16="http://schemas.microsoft.com/office/drawing/2014/main" id="{9B1E7348-E07E-E8E3-F232-E4B071CD96C9}"/>
                  </a:ext>
                </a:extLst>
              </p:cNvPr>
              <p:cNvSpPr txBox="1"/>
              <p:nvPr/>
            </p:nvSpPr>
            <p:spPr>
              <a:xfrm>
                <a:off x="6792068" y="3121522"/>
                <a:ext cx="3810202" cy="895775"/>
              </a:xfrm>
              <a:prstGeom prst="rect">
                <a:avLst/>
              </a:prstGeom>
              <a:solidFill>
                <a:schemeClr val="bg1">
                  <a:lumMod val="95000"/>
                </a:schemeClr>
              </a:solidFill>
            </p:spPr>
            <p:txBody>
              <a:bodyPr wrap="square" rtlCol="0" anchor="t">
                <a:spAutoFit/>
              </a:bodyPr>
              <a:lstStyle/>
              <a:p>
                <a:pPr marL="285750" indent="-285750">
                  <a:spcBef>
                    <a:spcPts val="600"/>
                  </a:spcBef>
                  <a:spcAft>
                    <a:spcPts val="600"/>
                  </a:spcAft>
                  <a:buFont typeface="Arial" panose="020B0604020202020204" pitchFamily="34" charset="0"/>
                  <a:buChar char="•"/>
                </a:pPr>
                <a:r>
                  <a:rPr lang="en-US" sz="1400" dirty="0">
                    <a:latin typeface="Avenir Next LT Pro" panose="020B0504020202020204" pitchFamily="34" charset="0"/>
                  </a:rPr>
                  <a:t>DSPs began operating under the blanket license</a:t>
                </a:r>
              </a:p>
              <a:p>
                <a:pPr marL="285750" indent="-285750">
                  <a:spcBef>
                    <a:spcPts val="600"/>
                  </a:spcBef>
                  <a:spcAft>
                    <a:spcPts val="600"/>
                  </a:spcAft>
                  <a:buFont typeface="Arial" panose="020B0604020202020204" pitchFamily="34" charset="0"/>
                  <a:buChar char="•"/>
                </a:pPr>
                <a:r>
                  <a:rPr lang="en-US" sz="1400" dirty="0">
                    <a:latin typeface="Avenir Next LT Pro" panose="020B0504020202020204" pitchFamily="34" charset="0"/>
                  </a:rPr>
                  <a:t>The MLC began collecting royalties due under the blanket license from DSPs</a:t>
                </a:r>
              </a:p>
            </p:txBody>
          </p:sp>
          <p:sp>
            <p:nvSpPr>
              <p:cNvPr id="7" name="TextBox 6">
                <a:extLst>
                  <a:ext uri="{FF2B5EF4-FFF2-40B4-BE49-F238E27FC236}">
                    <a16:creationId xmlns:a16="http://schemas.microsoft.com/office/drawing/2014/main" id="{D94FFBCA-385E-1340-7B33-8DF18B897431}"/>
                  </a:ext>
                </a:extLst>
              </p:cNvPr>
              <p:cNvSpPr txBox="1"/>
              <p:nvPr/>
            </p:nvSpPr>
            <p:spPr>
              <a:xfrm>
                <a:off x="6792068" y="2783840"/>
                <a:ext cx="3810202" cy="339776"/>
              </a:xfrm>
              <a:prstGeom prst="rect">
                <a:avLst/>
              </a:prstGeom>
              <a:solidFill>
                <a:schemeClr val="tx2"/>
              </a:solidFill>
            </p:spPr>
            <p:txBody>
              <a:bodyPr wrap="square" rtlCol="0">
                <a:spAutoFit/>
              </a:bodyPr>
              <a:lstStyle/>
              <a:p>
                <a:pPr algn="ctr"/>
                <a:r>
                  <a:rPr lang="en-US" sz="1600" b="1">
                    <a:solidFill>
                      <a:schemeClr val="bg1"/>
                    </a:solidFill>
                    <a:latin typeface="Avenir Next LT Pro" panose="020B0504020202020204" pitchFamily="34" charset="0"/>
                  </a:rPr>
                  <a:t>January 2021 and forward</a:t>
                </a:r>
              </a:p>
            </p:txBody>
          </p:sp>
        </p:grpSp>
        <p:grpSp>
          <p:nvGrpSpPr>
            <p:cNvPr id="17" name="Group 16">
              <a:extLst>
                <a:ext uri="{FF2B5EF4-FFF2-40B4-BE49-F238E27FC236}">
                  <a16:creationId xmlns:a16="http://schemas.microsoft.com/office/drawing/2014/main" id="{1B91B9A1-DB96-FDAE-27EF-98421B800607}"/>
                </a:ext>
              </a:extLst>
            </p:cNvPr>
            <p:cNvGrpSpPr/>
            <p:nvPr/>
          </p:nvGrpSpPr>
          <p:grpSpPr>
            <a:xfrm>
              <a:off x="6792067" y="4162862"/>
              <a:ext cx="3810203" cy="1451774"/>
              <a:chOff x="1493736" y="3598837"/>
              <a:chExt cx="3810203" cy="1451774"/>
            </a:xfrm>
          </p:grpSpPr>
          <p:sp>
            <p:nvSpPr>
              <p:cNvPr id="18" name="TextBox 17">
                <a:extLst>
                  <a:ext uri="{FF2B5EF4-FFF2-40B4-BE49-F238E27FC236}">
                    <a16:creationId xmlns:a16="http://schemas.microsoft.com/office/drawing/2014/main" id="{DBD09E17-0360-56DC-8593-C3616D5E7EF4}"/>
                  </a:ext>
                </a:extLst>
              </p:cNvPr>
              <p:cNvSpPr txBox="1"/>
              <p:nvPr/>
            </p:nvSpPr>
            <p:spPr>
              <a:xfrm>
                <a:off x="1493736" y="3598837"/>
                <a:ext cx="3810202" cy="339776"/>
              </a:xfrm>
              <a:prstGeom prst="rect">
                <a:avLst/>
              </a:prstGeom>
              <a:solidFill>
                <a:schemeClr val="tx2"/>
              </a:solidFill>
            </p:spPr>
            <p:txBody>
              <a:bodyPr wrap="square" rtlCol="0">
                <a:spAutoFit/>
              </a:bodyPr>
              <a:lstStyle/>
              <a:p>
                <a:pPr algn="ctr"/>
                <a:r>
                  <a:rPr lang="en-US" sz="1600" b="1">
                    <a:solidFill>
                      <a:schemeClr val="bg1"/>
                    </a:solidFill>
                    <a:latin typeface="Avenir Next LT Pro" panose="020B0504020202020204" pitchFamily="34" charset="0"/>
                  </a:rPr>
                  <a:t>Royalty Distributions</a:t>
                </a:r>
              </a:p>
            </p:txBody>
          </p:sp>
          <p:sp>
            <p:nvSpPr>
              <p:cNvPr id="19" name="TextBox 18">
                <a:extLst>
                  <a:ext uri="{FF2B5EF4-FFF2-40B4-BE49-F238E27FC236}">
                    <a16:creationId xmlns:a16="http://schemas.microsoft.com/office/drawing/2014/main" id="{CA185975-E301-249C-9AA2-1F8880E0D907}"/>
                  </a:ext>
                </a:extLst>
              </p:cNvPr>
              <p:cNvSpPr txBox="1"/>
              <p:nvPr/>
            </p:nvSpPr>
            <p:spPr>
              <a:xfrm>
                <a:off x="1493737" y="3938614"/>
                <a:ext cx="3810202" cy="1111997"/>
              </a:xfrm>
              <a:prstGeom prst="rect">
                <a:avLst/>
              </a:prstGeom>
              <a:solidFill>
                <a:schemeClr val="bg1">
                  <a:lumMod val="95000"/>
                </a:schemeClr>
              </a:solidFill>
            </p:spPr>
            <p:txBody>
              <a:bodyPr wrap="square" lIns="91440" tIns="45720" rIns="91440" bIns="45720" rtlCol="0" anchor="t">
                <a:spAutoFit/>
              </a:bodyPr>
              <a:lstStyle/>
              <a:p>
                <a:pPr marL="285750" indent="-285750">
                  <a:spcBef>
                    <a:spcPts val="600"/>
                  </a:spcBef>
                  <a:spcAft>
                    <a:spcPts val="600"/>
                  </a:spcAft>
                  <a:buFont typeface="Arial" panose="020B0604020202020204" pitchFamily="34" charset="0"/>
                  <a:buChar char="•"/>
                </a:pPr>
                <a:r>
                  <a:rPr lang="en-US" sz="1400">
                    <a:latin typeface="Avenir Next LT Pro"/>
                  </a:rPr>
                  <a:t>The MLC began to pay out Blanket royalties in April 2021</a:t>
                </a:r>
              </a:p>
              <a:p>
                <a:pPr marL="285750" indent="-285750">
                  <a:spcBef>
                    <a:spcPts val="600"/>
                  </a:spcBef>
                  <a:spcAft>
                    <a:spcPts val="600"/>
                  </a:spcAft>
                  <a:buFont typeface="Arial" panose="020B0604020202020204" pitchFamily="34" charset="0"/>
                  <a:buChar char="•"/>
                </a:pPr>
                <a:r>
                  <a:rPr lang="en-US" sz="1400">
                    <a:latin typeface="Avenir Next LT Pro"/>
                  </a:rPr>
                  <a:t>Distribution occurs on a monthly basis, 75 days after each usage period</a:t>
                </a:r>
              </a:p>
            </p:txBody>
          </p:sp>
        </p:grpSp>
      </p:grpSp>
      <p:grpSp>
        <p:nvGrpSpPr>
          <p:cNvPr id="23" name="Group 22">
            <a:extLst>
              <a:ext uri="{FF2B5EF4-FFF2-40B4-BE49-F238E27FC236}">
                <a16:creationId xmlns:a16="http://schemas.microsoft.com/office/drawing/2014/main" id="{33DED746-4CB2-9F0D-7BFD-35025F143CC7}"/>
              </a:ext>
            </a:extLst>
          </p:cNvPr>
          <p:cNvGrpSpPr/>
          <p:nvPr/>
        </p:nvGrpSpPr>
        <p:grpSpPr>
          <a:xfrm>
            <a:off x="5610347" y="1093124"/>
            <a:ext cx="985652" cy="1019538"/>
            <a:chOff x="563525" y="3538995"/>
            <a:chExt cx="549249" cy="568131"/>
          </a:xfrm>
        </p:grpSpPr>
        <p:sp>
          <p:nvSpPr>
            <p:cNvPr id="25" name="Rounded Rectangle 35">
              <a:extLst>
                <a:ext uri="{FF2B5EF4-FFF2-40B4-BE49-F238E27FC236}">
                  <a16:creationId xmlns:a16="http://schemas.microsoft.com/office/drawing/2014/main" id="{C3F52CFE-F911-7C25-A797-340074AB0506}"/>
                </a:ext>
              </a:extLst>
            </p:cNvPr>
            <p:cNvSpPr/>
            <p:nvPr/>
          </p:nvSpPr>
          <p:spPr>
            <a:xfrm>
              <a:off x="563525" y="3683248"/>
              <a:ext cx="549249" cy="423878"/>
            </a:xfrm>
            <a:prstGeom prst="roundRect">
              <a:avLst/>
            </a:prstGeom>
            <a:solidFill>
              <a:srgbClr val="DCD8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0" rtlCol="0" anchor="b"/>
            <a:lstStyle/>
            <a:p>
              <a:pPr algn="ctr"/>
              <a:r>
                <a:rPr lang="en-US" sz="3600">
                  <a:solidFill>
                    <a:schemeClr val="tx1"/>
                  </a:solidFill>
                  <a:latin typeface="Avenir Next LT Pro"/>
                </a:rPr>
                <a:t>1</a:t>
              </a:r>
            </a:p>
          </p:txBody>
        </p:sp>
        <p:sp>
          <p:nvSpPr>
            <p:cNvPr id="26" name="Round Same Side Corner Rectangle 36">
              <a:extLst>
                <a:ext uri="{FF2B5EF4-FFF2-40B4-BE49-F238E27FC236}">
                  <a16:creationId xmlns:a16="http://schemas.microsoft.com/office/drawing/2014/main" id="{C2788DA2-532D-79B3-A919-2A385E514205}"/>
                </a:ext>
              </a:extLst>
            </p:cNvPr>
            <p:cNvSpPr/>
            <p:nvPr/>
          </p:nvSpPr>
          <p:spPr>
            <a:xfrm>
              <a:off x="563525" y="3538995"/>
              <a:ext cx="549249" cy="210312"/>
            </a:xfrm>
            <a:prstGeom prst="round2SameRect">
              <a:avLst>
                <a:gd name="adj1" fmla="val 37457"/>
                <a:gd name="adj2" fmla="val 0"/>
              </a:avLst>
            </a:prstGeom>
            <a:solidFill>
              <a:srgbClr val="1876B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US" sz="2000" b="1" dirty="0">
                  <a:latin typeface="Avenir Next LT Pro" panose="020B0504020202020204" pitchFamily="34" charset="77"/>
                </a:rPr>
                <a:t>JAN</a:t>
              </a:r>
              <a:endParaRPr lang="en-US" sz="2400" b="1" dirty="0">
                <a:latin typeface="Avenir Next LT Pro" panose="020B0504020202020204" pitchFamily="34" charset="77"/>
              </a:endParaRPr>
            </a:p>
          </p:txBody>
        </p:sp>
      </p:grpSp>
      <p:sp>
        <p:nvSpPr>
          <p:cNvPr id="27" name="TextBox 26">
            <a:extLst>
              <a:ext uri="{FF2B5EF4-FFF2-40B4-BE49-F238E27FC236}">
                <a16:creationId xmlns:a16="http://schemas.microsoft.com/office/drawing/2014/main" id="{7DFCC7F0-DAF2-9E2C-043F-AEB0DD6436E5}"/>
              </a:ext>
            </a:extLst>
          </p:cNvPr>
          <p:cNvSpPr txBox="1"/>
          <p:nvPr/>
        </p:nvSpPr>
        <p:spPr>
          <a:xfrm>
            <a:off x="5113814" y="2546389"/>
            <a:ext cx="1978718" cy="575005"/>
          </a:xfrm>
          <a:prstGeom prst="rect">
            <a:avLst/>
          </a:prstGeom>
          <a:noFill/>
        </p:spPr>
        <p:txBody>
          <a:bodyPr wrap="square" rtlCol="0">
            <a:spAutoFit/>
          </a:bodyPr>
          <a:lstStyle/>
          <a:p>
            <a:pPr algn="ctr"/>
            <a:r>
              <a:rPr lang="en-US" sz="1050" dirty="0">
                <a:latin typeface="Avenir Next LT Pro" panose="020B0504020202020204" pitchFamily="34" charset="0"/>
              </a:rPr>
              <a:t>Blanket compulsory mechanical license for digital uses went into effect</a:t>
            </a:r>
          </a:p>
        </p:txBody>
      </p:sp>
      <p:cxnSp>
        <p:nvCxnSpPr>
          <p:cNvPr id="32" name="Straight Connector 31">
            <a:extLst>
              <a:ext uri="{FF2B5EF4-FFF2-40B4-BE49-F238E27FC236}">
                <a16:creationId xmlns:a16="http://schemas.microsoft.com/office/drawing/2014/main" id="{45791DCA-49AF-2E97-0166-6F809C0FFF66}"/>
              </a:ext>
            </a:extLst>
          </p:cNvPr>
          <p:cNvCxnSpPr>
            <a:cxnSpLocks/>
          </p:cNvCxnSpPr>
          <p:nvPr/>
        </p:nvCxnSpPr>
        <p:spPr>
          <a:xfrm>
            <a:off x="6103173" y="3336692"/>
            <a:ext cx="0" cy="26767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1DFB76F-597D-9F98-6C3D-A56CA2D07D50}"/>
              </a:ext>
            </a:extLst>
          </p:cNvPr>
          <p:cNvSpPr txBox="1"/>
          <p:nvPr/>
        </p:nvSpPr>
        <p:spPr>
          <a:xfrm>
            <a:off x="5610347" y="2112662"/>
            <a:ext cx="985652" cy="461665"/>
          </a:xfrm>
          <a:prstGeom prst="rect">
            <a:avLst/>
          </a:prstGeom>
          <a:noFill/>
        </p:spPr>
        <p:txBody>
          <a:bodyPr wrap="square">
            <a:spAutoFit/>
          </a:bodyPr>
          <a:lstStyle/>
          <a:p>
            <a:pPr algn="ctr"/>
            <a:r>
              <a:rPr lang="en-US" sz="2400" b="1">
                <a:latin typeface="Avenir Next LT Pro"/>
              </a:rPr>
              <a:t>2021</a:t>
            </a:r>
            <a:endParaRPr lang="en-US" sz="2400" b="1">
              <a:solidFill>
                <a:schemeClr val="tx1"/>
              </a:solidFill>
              <a:latin typeface="Avenir Next LT Pro"/>
            </a:endParaRPr>
          </a:p>
        </p:txBody>
      </p:sp>
      <p:sp>
        <p:nvSpPr>
          <p:cNvPr id="33" name="TextBox 32">
            <a:extLst>
              <a:ext uri="{FF2B5EF4-FFF2-40B4-BE49-F238E27FC236}">
                <a16:creationId xmlns:a16="http://schemas.microsoft.com/office/drawing/2014/main" id="{6882BE70-2262-0685-9FCB-AA43DD71BE54}"/>
              </a:ext>
            </a:extLst>
          </p:cNvPr>
          <p:cNvSpPr txBox="1"/>
          <p:nvPr/>
        </p:nvSpPr>
        <p:spPr>
          <a:xfrm>
            <a:off x="836222" y="2546389"/>
            <a:ext cx="4386776" cy="646331"/>
          </a:xfrm>
          <a:prstGeom prst="rect">
            <a:avLst/>
          </a:prstGeom>
          <a:noFill/>
        </p:spPr>
        <p:txBody>
          <a:bodyPr wrap="square">
            <a:spAutoFit/>
          </a:bodyPr>
          <a:lstStyle/>
          <a:p>
            <a:pPr algn="ctr"/>
            <a:r>
              <a:rPr lang="en-US" sz="1800" b="1">
                <a:latin typeface="Avenir Next LT Pro" panose="020B0504020202020204" pitchFamily="34" charset="0"/>
              </a:rPr>
              <a:t>Historical Unmatched Royalties </a:t>
            </a:r>
          </a:p>
          <a:p>
            <a:pPr algn="ctr"/>
            <a:r>
              <a:rPr lang="en-US" sz="1800" b="1">
                <a:latin typeface="Avenir Next LT Pro" panose="020B0504020202020204" pitchFamily="34" charset="0"/>
              </a:rPr>
              <a:t>(HU)</a:t>
            </a:r>
          </a:p>
        </p:txBody>
      </p:sp>
      <p:sp>
        <p:nvSpPr>
          <p:cNvPr id="34" name="TextBox 33">
            <a:extLst>
              <a:ext uri="{FF2B5EF4-FFF2-40B4-BE49-F238E27FC236}">
                <a16:creationId xmlns:a16="http://schemas.microsoft.com/office/drawing/2014/main" id="{FA154E93-A753-DCAE-5B3F-2D9BC8BAD95F}"/>
              </a:ext>
            </a:extLst>
          </p:cNvPr>
          <p:cNvSpPr txBox="1"/>
          <p:nvPr/>
        </p:nvSpPr>
        <p:spPr>
          <a:xfrm>
            <a:off x="7097640" y="2512761"/>
            <a:ext cx="4378541" cy="646331"/>
          </a:xfrm>
          <a:prstGeom prst="rect">
            <a:avLst/>
          </a:prstGeom>
          <a:noFill/>
        </p:spPr>
        <p:txBody>
          <a:bodyPr wrap="square">
            <a:spAutoFit/>
          </a:bodyPr>
          <a:lstStyle/>
          <a:p>
            <a:pPr algn="ctr"/>
            <a:r>
              <a:rPr lang="en-US" sz="1800" b="1">
                <a:latin typeface="Avenir Next LT Pro" panose="020B0504020202020204" pitchFamily="34" charset="0"/>
              </a:rPr>
              <a:t>Blanket Royalties</a:t>
            </a:r>
          </a:p>
          <a:p>
            <a:pPr algn="ctr"/>
            <a:r>
              <a:rPr lang="en-US" sz="1800" b="1">
                <a:latin typeface="Avenir Next LT Pro" panose="020B0504020202020204" pitchFamily="34" charset="0"/>
              </a:rPr>
              <a:t>(B)</a:t>
            </a:r>
          </a:p>
        </p:txBody>
      </p:sp>
      <p:pic>
        <p:nvPicPr>
          <p:cNvPr id="35" name="Graphic 34" descr="Arrow: Counter-clockwise curve with solid fill">
            <a:extLst>
              <a:ext uri="{FF2B5EF4-FFF2-40B4-BE49-F238E27FC236}">
                <a16:creationId xmlns:a16="http://schemas.microsoft.com/office/drawing/2014/main" id="{DD192446-1436-71BD-D650-6B41C92F6D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7118763" y="561286"/>
            <a:ext cx="2600877" cy="2600877"/>
          </a:xfrm>
          <a:prstGeom prst="rect">
            <a:avLst/>
          </a:prstGeom>
        </p:spPr>
      </p:pic>
      <p:sp>
        <p:nvSpPr>
          <p:cNvPr id="3" name="TextBox 2">
            <a:extLst>
              <a:ext uri="{FF2B5EF4-FFF2-40B4-BE49-F238E27FC236}">
                <a16:creationId xmlns:a16="http://schemas.microsoft.com/office/drawing/2014/main" id="{FDA3E397-B765-07FE-5AD8-A6331ABD5FD0}"/>
              </a:ext>
            </a:extLst>
          </p:cNvPr>
          <p:cNvSpPr txBox="1"/>
          <p:nvPr/>
        </p:nvSpPr>
        <p:spPr>
          <a:xfrm>
            <a:off x="2049730" y="6173486"/>
            <a:ext cx="9053951"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rgbClr val="000000"/>
                </a:solidFill>
                <a:latin typeface="Avenir Next LT Pro"/>
                <a:ea typeface="Calibri"/>
                <a:cs typeface="Calibri"/>
              </a:rPr>
              <a:t>More information about Historical Unmatched Royalties is available on the website </a:t>
            </a:r>
            <a:r>
              <a:rPr lang="en-US" sz="1200" dirty="0">
                <a:solidFill>
                  <a:srgbClr val="000000"/>
                </a:solidFill>
                <a:latin typeface="Avenir Next LT Pro"/>
                <a:ea typeface="Calibri"/>
                <a:cs typeface="Calibri"/>
                <a:hlinkClick r:id="rId6"/>
              </a:rPr>
              <a:t>www.themlc.com</a:t>
            </a:r>
            <a:r>
              <a:rPr lang="en-US" sz="1200" dirty="0">
                <a:solidFill>
                  <a:srgbClr val="000000"/>
                </a:solidFill>
                <a:latin typeface="Avenir Next LT Pro"/>
                <a:ea typeface="Calibri"/>
                <a:cs typeface="Calibri"/>
              </a:rPr>
              <a:t> </a:t>
            </a:r>
            <a:endParaRPr lang="en-US" dirty="0"/>
          </a:p>
          <a:p>
            <a:pPr algn="ctr"/>
            <a:r>
              <a:rPr lang="en-US" sz="1200" dirty="0">
                <a:solidFill>
                  <a:srgbClr val="000000"/>
                </a:solidFill>
                <a:latin typeface="Avenir Next LT Pro"/>
                <a:ea typeface="Calibri"/>
                <a:cs typeface="Calibri"/>
              </a:rPr>
              <a:t>under How It Works, then Historical Unmatched Royalties</a:t>
            </a:r>
            <a:endParaRPr lang="en-US" dirty="0"/>
          </a:p>
        </p:txBody>
      </p:sp>
    </p:spTree>
    <p:custDataLst>
      <p:tags r:id="rId1"/>
    </p:custDataLst>
    <p:extLst>
      <p:ext uri="{BB962C8B-B14F-4D97-AF65-F5344CB8AC3E}">
        <p14:creationId xmlns:p14="http://schemas.microsoft.com/office/powerpoint/2010/main" val="7813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3" grpId="0"/>
      <p:bldP spid="3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70F3A4CD-5884-48F7-A823-2187585C7582}"/>
              </a:ext>
            </a:extLst>
          </p:cNvPr>
          <p:cNvSpPr txBox="1"/>
          <p:nvPr/>
        </p:nvSpPr>
        <p:spPr>
          <a:xfrm>
            <a:off x="708104" y="1941499"/>
            <a:ext cx="10916195" cy="2846933"/>
          </a:xfrm>
          <a:prstGeom prst="rect">
            <a:avLst/>
          </a:prstGeom>
          <a:noFill/>
        </p:spPr>
        <p:txBody>
          <a:bodyPr wrap="square" lIns="91440" tIns="45720" rIns="91440" bIns="45720" rtlCol="0" anchor="t">
            <a:spAutoFit/>
          </a:bodyPr>
          <a:lstStyle/>
          <a:p>
            <a:pPr marL="91567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1B75BD"/>
                </a:solidFill>
                <a:effectLst/>
                <a:uLnTx/>
                <a:uFillTx/>
                <a:latin typeface="Avenir Next LT Pro"/>
                <a:ea typeface="+mn-ea"/>
                <a:cs typeface="+mn-cs"/>
              </a:rPr>
              <a:t>Distributed $2+ billion in blanket royalties</a:t>
            </a:r>
            <a:endParaRPr kumimoji="0" lang="en-US" sz="1800" b="0" i="0" u="none" strike="noStrike" kern="1200" cap="none" spc="0" normalizeH="0" baseline="0" noProof="0" dirty="0">
              <a:ln>
                <a:noFill/>
              </a:ln>
              <a:solidFill>
                <a:srgbClr val="1B75BD"/>
              </a:solidFill>
              <a:effectLst/>
              <a:uLnTx/>
              <a:uFillTx/>
              <a:latin typeface="Avenir Next LT Pro"/>
              <a:ea typeface="+mn-ea"/>
              <a:cs typeface="+mn-cs"/>
            </a:endParaRPr>
          </a:p>
          <a:p>
            <a:pPr marL="1258570" marR="0" lvl="0" indent="-342900" algn="l" defTabSz="914400" rtl="0" eaLnBrk="1" fontAlgn="auto" latinLnBrk="0" hangingPunct="1">
              <a:lnSpc>
                <a:spcPct val="100000"/>
              </a:lnSpc>
              <a:spcBef>
                <a:spcPts val="0"/>
              </a:spcBef>
              <a:spcAft>
                <a:spcPts val="1800"/>
              </a:spcAft>
              <a:buClrTx/>
              <a:buSzTx/>
              <a:buFont typeface="Wingdings" panose="05000000000000000000" pitchFamily="2" charset="2"/>
              <a:buChar char="Ø"/>
              <a:tabLst/>
              <a:defRPr/>
            </a:pPr>
            <a:r>
              <a:rPr kumimoji="0" lang="en-US" sz="1400" b="0" i="1" u="none" strike="noStrike" kern="1200" cap="none" spc="0" normalizeH="0" baseline="0" noProof="0" dirty="0">
                <a:ln>
                  <a:noFill/>
                </a:ln>
                <a:solidFill>
                  <a:srgbClr val="1B75BD"/>
                </a:solidFill>
                <a:effectLst/>
                <a:uLnTx/>
                <a:uFillTx/>
                <a:latin typeface="Avenir Next LT Pro"/>
                <a:ea typeface="+mn-ea"/>
                <a:cs typeface="+mn-cs"/>
              </a:rPr>
              <a:t>All Royalty Distributions have been On-Time or Early</a:t>
            </a:r>
          </a:p>
          <a:p>
            <a:pPr marL="91567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dirty="0">
                <a:ln>
                  <a:noFill/>
                </a:ln>
                <a:solidFill>
                  <a:srgbClr val="1B75BD"/>
                </a:solidFill>
                <a:effectLst/>
                <a:uLnTx/>
                <a:uFillTx/>
                <a:latin typeface="Avenir Next LT Pro"/>
                <a:ea typeface="+mn-ea"/>
                <a:cs typeface="+mn-cs"/>
              </a:rPr>
              <a:t>Currently matching 90.3%+ of total royalties processed</a:t>
            </a:r>
          </a:p>
          <a:p>
            <a:pPr marL="91567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dirty="0">
                <a:ln>
                  <a:noFill/>
                </a:ln>
                <a:solidFill>
                  <a:srgbClr val="1B75BD"/>
                </a:solidFill>
                <a:effectLst/>
                <a:uLnTx/>
                <a:uFillTx/>
                <a:latin typeface="Avenir Next LT Pro"/>
                <a:ea typeface="+mn-ea"/>
                <a:cs typeface="+mn-cs"/>
              </a:rPr>
              <a:t>Enrolled nearly </a:t>
            </a:r>
            <a:r>
              <a:rPr lang="en-US" sz="2000" b="1" dirty="0">
                <a:solidFill>
                  <a:srgbClr val="1B75BD"/>
                </a:solidFill>
                <a:latin typeface="Avenir Next LT Pro"/>
              </a:rPr>
              <a:t>40</a:t>
            </a:r>
            <a:r>
              <a:rPr kumimoji="0" lang="en-US" sz="2000" b="1" i="0" u="none" strike="noStrike" kern="1200" cap="none" spc="0" normalizeH="0" baseline="0" noProof="0" dirty="0">
                <a:ln>
                  <a:noFill/>
                </a:ln>
                <a:solidFill>
                  <a:srgbClr val="1B75BD"/>
                </a:solidFill>
                <a:effectLst/>
                <a:uLnTx/>
                <a:uFillTx/>
                <a:latin typeface="Avenir Next LT Pro"/>
                <a:ea typeface="+mn-ea"/>
                <a:cs typeface="+mn-cs"/>
              </a:rPr>
              <a:t>,000 Members</a:t>
            </a:r>
          </a:p>
          <a:p>
            <a:pPr marL="91567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dirty="0">
                <a:ln>
                  <a:noFill/>
                </a:ln>
                <a:solidFill>
                  <a:srgbClr val="1B75BD"/>
                </a:solidFill>
                <a:effectLst/>
                <a:uLnTx/>
                <a:uFillTx/>
                <a:latin typeface="Avenir Next LT Pro"/>
                <a:ea typeface="+mn-ea"/>
                <a:cs typeface="+mn-cs"/>
              </a:rPr>
              <a:t>Grown Public Database to ~37 million works</a:t>
            </a:r>
          </a:p>
          <a:p>
            <a:pPr marL="91567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dirty="0">
                <a:ln>
                  <a:noFill/>
                </a:ln>
                <a:solidFill>
                  <a:srgbClr val="1B75BD"/>
                </a:solidFill>
                <a:effectLst/>
                <a:uLnTx/>
                <a:uFillTx/>
                <a:latin typeface="Avenir Next LT Pro"/>
                <a:ea typeface="+mn-ea"/>
                <a:cs typeface="+mn-cs"/>
              </a:rPr>
              <a:t>Continued to make SERVICE a priority</a:t>
            </a:r>
            <a:endParaRPr kumimoji="0" lang="en-US" sz="2000" b="1" i="0" u="none" strike="noStrike" kern="1200" cap="none" spc="0" normalizeH="0" baseline="0" noProof="0" dirty="0">
              <a:ln>
                <a:noFill/>
              </a:ln>
              <a:solidFill>
                <a:srgbClr val="1B75BD"/>
              </a:solidFill>
              <a:effectLst/>
              <a:uLnTx/>
              <a:uFillTx/>
              <a:latin typeface="Avenir Next LT Pro" panose="020B0504020202020204" pitchFamily="34" charset="0"/>
              <a:ea typeface="+mn-ea"/>
              <a:cs typeface="+mn-cs"/>
            </a:endParaRPr>
          </a:p>
        </p:txBody>
      </p:sp>
      <p:sp>
        <p:nvSpPr>
          <p:cNvPr id="2" name="Title 1">
            <a:extLst>
              <a:ext uri="{FF2B5EF4-FFF2-40B4-BE49-F238E27FC236}">
                <a16:creationId xmlns:a16="http://schemas.microsoft.com/office/drawing/2014/main" id="{5086A180-E365-4395-B98E-1A3AC2E1A788}"/>
              </a:ext>
            </a:extLst>
          </p:cNvPr>
          <p:cNvSpPr>
            <a:spLocks noGrp="1"/>
          </p:cNvSpPr>
          <p:nvPr>
            <p:ph type="title"/>
          </p:nvPr>
        </p:nvSpPr>
        <p:spPr/>
        <p:txBody>
          <a:bodyPr>
            <a:normAutofit fontScale="90000"/>
          </a:bodyPr>
          <a:lstStyle/>
          <a:p>
            <a:r>
              <a:rPr lang="en-US" dirty="0"/>
              <a:t>Key MLC Stats</a:t>
            </a:r>
          </a:p>
        </p:txBody>
      </p:sp>
      <p:pic>
        <p:nvPicPr>
          <p:cNvPr id="6" name="Graphic 5" descr="Checkbox Checked with solid fill">
            <a:extLst>
              <a:ext uri="{FF2B5EF4-FFF2-40B4-BE49-F238E27FC236}">
                <a16:creationId xmlns:a16="http://schemas.microsoft.com/office/drawing/2014/main" id="{B1F1D4FB-24BE-42E7-978C-BDD4A74710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147" y="1908108"/>
            <a:ext cx="457200" cy="457200"/>
          </a:xfrm>
          <a:prstGeom prst="rect">
            <a:avLst/>
          </a:prstGeom>
        </p:spPr>
      </p:pic>
      <p:pic>
        <p:nvPicPr>
          <p:cNvPr id="9" name="Graphic 8" descr="Checkbox Checked with solid fill">
            <a:extLst>
              <a:ext uri="{FF2B5EF4-FFF2-40B4-BE49-F238E27FC236}">
                <a16:creationId xmlns:a16="http://schemas.microsoft.com/office/drawing/2014/main" id="{B2D1C97E-3DC9-41C9-9399-8011AE85A0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147" y="2732435"/>
            <a:ext cx="457200" cy="457200"/>
          </a:xfrm>
          <a:prstGeom prst="rect">
            <a:avLst/>
          </a:prstGeom>
        </p:spPr>
      </p:pic>
      <p:pic>
        <p:nvPicPr>
          <p:cNvPr id="10" name="Graphic 9" descr="Checkbox Checked with solid fill">
            <a:extLst>
              <a:ext uri="{FF2B5EF4-FFF2-40B4-BE49-F238E27FC236}">
                <a16:creationId xmlns:a16="http://schemas.microsoft.com/office/drawing/2014/main" id="{00EDABD6-152C-4D38-884C-EF6F69ED07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147" y="3266424"/>
            <a:ext cx="457200" cy="457200"/>
          </a:xfrm>
          <a:prstGeom prst="rect">
            <a:avLst/>
          </a:prstGeom>
        </p:spPr>
      </p:pic>
      <p:pic>
        <p:nvPicPr>
          <p:cNvPr id="14" name="Graphic 13" descr="Checkbox Checked with solid fill">
            <a:extLst>
              <a:ext uri="{FF2B5EF4-FFF2-40B4-BE49-F238E27FC236}">
                <a16:creationId xmlns:a16="http://schemas.microsoft.com/office/drawing/2014/main" id="{4F4D3C80-AE07-4FAD-A107-E50F803E0E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147" y="3800413"/>
            <a:ext cx="457200" cy="457200"/>
          </a:xfrm>
          <a:prstGeom prst="rect">
            <a:avLst/>
          </a:prstGeom>
        </p:spPr>
      </p:pic>
      <p:pic>
        <p:nvPicPr>
          <p:cNvPr id="4" name="Graphic 3" descr="Checkbox Checked with solid fill">
            <a:extLst>
              <a:ext uri="{FF2B5EF4-FFF2-40B4-BE49-F238E27FC236}">
                <a16:creationId xmlns:a16="http://schemas.microsoft.com/office/drawing/2014/main" id="{8D86EFF5-82B3-8A35-ACB9-77439CCA41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147" y="4334403"/>
            <a:ext cx="457200" cy="457200"/>
          </a:xfrm>
          <a:prstGeom prst="rect">
            <a:avLst/>
          </a:prstGeom>
        </p:spPr>
      </p:pic>
      <p:sp>
        <p:nvSpPr>
          <p:cNvPr id="3" name="TextBox 2">
            <a:extLst>
              <a:ext uri="{FF2B5EF4-FFF2-40B4-BE49-F238E27FC236}">
                <a16:creationId xmlns:a16="http://schemas.microsoft.com/office/drawing/2014/main" id="{01C4EC3F-C463-FC96-2F3E-1CD52CACD3D6}"/>
              </a:ext>
            </a:extLst>
          </p:cNvPr>
          <p:cNvSpPr txBox="1"/>
          <p:nvPr/>
        </p:nvSpPr>
        <p:spPr>
          <a:xfrm>
            <a:off x="493070" y="927100"/>
            <a:ext cx="1994200" cy="400110"/>
          </a:xfrm>
          <a:prstGeom prst="rect">
            <a:avLst/>
          </a:prstGeom>
          <a:noFill/>
        </p:spPr>
        <p:txBody>
          <a:bodyPr wrap="none" rtlCol="0">
            <a:spAutoFit/>
          </a:bodyPr>
          <a:lstStyle/>
          <a:p>
            <a:r>
              <a:rPr lang="en-US" sz="2000" dirty="0">
                <a:solidFill>
                  <a:srgbClr val="1B75BD"/>
                </a:solidFill>
                <a:latin typeface="Avenir Next LT Pro"/>
              </a:rPr>
              <a:t>As of May 2024</a:t>
            </a:r>
          </a:p>
        </p:txBody>
      </p:sp>
    </p:spTree>
    <p:custDataLst>
      <p:tags r:id="rId1"/>
    </p:custDataLst>
    <p:extLst>
      <p:ext uri="{BB962C8B-B14F-4D97-AF65-F5344CB8AC3E}">
        <p14:creationId xmlns:p14="http://schemas.microsoft.com/office/powerpoint/2010/main" val="557314772"/>
      </p:ext>
    </p:extLst>
  </p:cSld>
  <p:clrMapOvr>
    <a:masterClrMapping/>
  </p:clrMapOvr>
  <mc:AlternateContent xmlns:mc="http://schemas.openxmlformats.org/markup-compatibility/2006">
    <mc:Choice xmlns:p14="http://schemas.microsoft.com/office/powerpoint/2010/main" Requires="p14">
      <p:transition spd="slow" p14:dur="2000" advTm="43000"/>
    </mc:Choice>
    <mc:Fallback>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
                                            <p:txEl>
                                              <p:pRg st="1" end="1"/>
                                            </p:txEl>
                                          </p:spTgt>
                                        </p:tgtEl>
                                        <p:attrNameLst>
                                          <p:attrName>style.visibility</p:attrName>
                                        </p:attrNameLst>
                                      </p:cBhvr>
                                      <p:to>
                                        <p:strVal val="visible"/>
                                      </p:to>
                                    </p:set>
                                    <p:animEffect transition="in" filter="fade">
                                      <p:cBhvr>
                                        <p:cTn id="10" dur="500"/>
                                        <p:tgtEl>
                                          <p:spTgt spid="3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xEl>
                                              <p:pRg st="2" end="2"/>
                                            </p:txEl>
                                          </p:spTgt>
                                        </p:tgtEl>
                                        <p:attrNameLst>
                                          <p:attrName>style.visibility</p:attrName>
                                        </p:attrNameLst>
                                      </p:cBhvr>
                                      <p:to>
                                        <p:strVal val="visible"/>
                                      </p:to>
                                    </p:set>
                                    <p:animEffect transition="in" filter="fade">
                                      <p:cBhvr>
                                        <p:cTn id="18" dur="500"/>
                                        <p:tgtEl>
                                          <p:spTgt spid="3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4">
                                            <p:txEl>
                                              <p:pRg st="3" end="3"/>
                                            </p:txEl>
                                          </p:spTgt>
                                        </p:tgtEl>
                                        <p:attrNameLst>
                                          <p:attrName>style.visibility</p:attrName>
                                        </p:attrNameLst>
                                      </p:cBhvr>
                                      <p:to>
                                        <p:strVal val="visible"/>
                                      </p:to>
                                    </p:set>
                                    <p:animEffect transition="in" filter="fade">
                                      <p:cBhvr>
                                        <p:cTn id="26" dur="500"/>
                                        <p:tgtEl>
                                          <p:spTgt spid="34">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xEl>
                                              <p:pRg st="4" end="4"/>
                                            </p:txEl>
                                          </p:spTgt>
                                        </p:tgtEl>
                                        <p:attrNameLst>
                                          <p:attrName>style.visibility</p:attrName>
                                        </p:attrNameLst>
                                      </p:cBhvr>
                                      <p:to>
                                        <p:strVal val="visible"/>
                                      </p:to>
                                    </p:set>
                                    <p:animEffect transition="in" filter="fade">
                                      <p:cBhvr>
                                        <p:cTn id="34" dur="500"/>
                                        <p:tgtEl>
                                          <p:spTgt spid="34">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
                                            <p:txEl>
                                              <p:pRg st="5" end="5"/>
                                            </p:txEl>
                                          </p:spTgt>
                                        </p:tgtEl>
                                        <p:attrNameLst>
                                          <p:attrName>style.visibility</p:attrName>
                                        </p:attrNameLst>
                                      </p:cBhvr>
                                      <p:to>
                                        <p:strVal val="visible"/>
                                      </p:to>
                                    </p:set>
                                    <p:animEffect transition="in" filter="fade">
                                      <p:cBhvr>
                                        <p:cTn id="42" dur="500"/>
                                        <p:tgtEl>
                                          <p:spTgt spid="34">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51A1-1169-4040-9F87-F4C0801E1C3B}"/>
              </a:ext>
            </a:extLst>
          </p:cNvPr>
          <p:cNvSpPr>
            <a:spLocks noGrp="1"/>
          </p:cNvSpPr>
          <p:nvPr>
            <p:ph type="title"/>
          </p:nvPr>
        </p:nvSpPr>
        <p:spPr/>
        <p:txBody>
          <a:bodyPr/>
          <a:lstStyle/>
          <a:p>
            <a:pPr algn="ctr"/>
            <a:r>
              <a:rPr kumimoji="0" lang="en-US" sz="4000" b="0"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rPr>
              <a:t>For more information, </a:t>
            </a:r>
            <a:br>
              <a:rPr kumimoji="0" lang="en-US" sz="4000" b="0"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rPr>
            </a:br>
            <a:r>
              <a:rPr kumimoji="0" lang="en-US" sz="4000" b="0"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rPr>
              <a:t>please visit:</a:t>
            </a:r>
            <a:br>
              <a:rPr kumimoji="0" lang="en-US" sz="5400" b="0"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rPr>
            </a:br>
            <a:r>
              <a:rPr kumimoji="0" lang="en-US" sz="2800" b="0"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rPr>
              <a:t> </a:t>
            </a:r>
            <a:br>
              <a:rPr kumimoji="0" lang="en-US" sz="5400" b="0"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rPr>
            </a:br>
            <a:r>
              <a:rPr kumimoji="0" lang="en-US" sz="4400" b="1"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hlinkClick r:id="rId4">
                  <a:extLst>
                    <a:ext uri="{A12FA001-AC4F-418D-AE19-62706E023703}">
                      <ahyp:hlinkClr xmlns:ahyp="http://schemas.microsoft.com/office/drawing/2018/hyperlinkcolor" val="tx"/>
                    </a:ext>
                  </a:extLst>
                </a:hlinkClick>
              </a:rPr>
              <a:t>www.TheMLC.com</a:t>
            </a:r>
            <a:endParaRPr lang="en-US" dirty="0"/>
          </a:p>
        </p:txBody>
      </p:sp>
      <p:grpSp>
        <p:nvGrpSpPr>
          <p:cNvPr id="3" name="Group 2">
            <a:extLst>
              <a:ext uri="{FF2B5EF4-FFF2-40B4-BE49-F238E27FC236}">
                <a16:creationId xmlns:a16="http://schemas.microsoft.com/office/drawing/2014/main" id="{CDF904B4-8167-452E-8882-453E097BB3AA}"/>
              </a:ext>
            </a:extLst>
          </p:cNvPr>
          <p:cNvGrpSpPr/>
          <p:nvPr/>
        </p:nvGrpSpPr>
        <p:grpSpPr>
          <a:xfrm>
            <a:off x="4779953" y="5249696"/>
            <a:ext cx="2880279" cy="406915"/>
            <a:chOff x="6161385" y="2848538"/>
            <a:chExt cx="3236208" cy="457200"/>
          </a:xfrm>
        </p:grpSpPr>
        <p:sp>
          <p:nvSpPr>
            <p:cNvPr id="4" name="TextBox 3">
              <a:extLst>
                <a:ext uri="{FF2B5EF4-FFF2-40B4-BE49-F238E27FC236}">
                  <a16:creationId xmlns:a16="http://schemas.microsoft.com/office/drawing/2014/main" id="{EAEA9E42-31D9-4DDC-8E49-BA4E9CC76C5A}"/>
                </a:ext>
              </a:extLst>
            </p:cNvPr>
            <p:cNvSpPr txBox="1"/>
            <p:nvPr/>
          </p:nvSpPr>
          <p:spPr>
            <a:xfrm>
              <a:off x="6161385" y="2869651"/>
              <a:ext cx="3236208" cy="414973"/>
            </a:xfrm>
            <a:prstGeom prst="rect">
              <a:avLst/>
            </a:prstGeom>
            <a:noFill/>
          </p:spPr>
          <p:txBody>
            <a:bodyPr wrap="square" rtlCol="0">
              <a:spAutoFit/>
            </a:bodyPr>
            <a:lstStyle/>
            <a:p>
              <a:pPr algn="r"/>
              <a:r>
                <a:rPr lang="en-US" dirty="0">
                  <a:solidFill>
                    <a:schemeClr val="bg1"/>
                  </a:solidFill>
                  <a:latin typeface="Avenir Next LT Pro" panose="020B0504020202020204" pitchFamily="34" charset="77"/>
                </a:rPr>
                <a:t>Facebook | </a:t>
              </a:r>
              <a:r>
                <a:rPr lang="en-US" b="1" dirty="0">
                  <a:solidFill>
                    <a:schemeClr val="bg1"/>
                  </a:solidFill>
                  <a:latin typeface="Avenir Next LT Pro" panose="020B0504020202020204" pitchFamily="34" charset="77"/>
                </a:rPr>
                <a:t>@MLC.US</a:t>
              </a:r>
              <a:r>
                <a:rPr lang="en-US" dirty="0">
                  <a:solidFill>
                    <a:schemeClr val="bg1"/>
                  </a:solidFill>
                  <a:latin typeface="Avenir Next LT Pro" panose="020B0504020202020204" pitchFamily="34" charset="77"/>
                </a:rPr>
                <a:t> </a:t>
              </a:r>
            </a:p>
          </p:txBody>
        </p:sp>
        <p:pic>
          <p:nvPicPr>
            <p:cNvPr id="5" name="Picture 4" descr="A picture containing drawing, clock&#10;&#10;Description automatically generated">
              <a:extLst>
                <a:ext uri="{FF2B5EF4-FFF2-40B4-BE49-F238E27FC236}">
                  <a16:creationId xmlns:a16="http://schemas.microsoft.com/office/drawing/2014/main" id="{38A89C9D-C085-4B4F-A99A-9DF65F1D200D}"/>
                </a:ext>
              </a:extLst>
            </p:cNvPr>
            <p:cNvPicPr>
              <a:picLocks noChangeAspect="1"/>
            </p:cNvPicPr>
            <p:nvPr/>
          </p:nvPicPr>
          <p:blipFill>
            <a:blip r:embed="rId5"/>
            <a:stretch>
              <a:fillRect/>
            </a:stretch>
          </p:blipFill>
          <p:spPr>
            <a:xfrm>
              <a:off x="6162237" y="2848538"/>
              <a:ext cx="457198" cy="457200"/>
            </a:xfrm>
            <a:prstGeom prst="rect">
              <a:avLst/>
            </a:prstGeom>
          </p:spPr>
        </p:pic>
      </p:grpSp>
      <p:grpSp>
        <p:nvGrpSpPr>
          <p:cNvPr id="6" name="Group 5">
            <a:extLst>
              <a:ext uri="{FF2B5EF4-FFF2-40B4-BE49-F238E27FC236}">
                <a16:creationId xmlns:a16="http://schemas.microsoft.com/office/drawing/2014/main" id="{A6314163-5556-4C25-94D9-83B7F5AEDDBA}"/>
              </a:ext>
            </a:extLst>
          </p:cNvPr>
          <p:cNvGrpSpPr/>
          <p:nvPr/>
        </p:nvGrpSpPr>
        <p:grpSpPr>
          <a:xfrm>
            <a:off x="2485660" y="5744381"/>
            <a:ext cx="4781457" cy="406915"/>
            <a:chOff x="3583575" y="3403237"/>
            <a:chExt cx="5372324" cy="457200"/>
          </a:xfrm>
        </p:grpSpPr>
        <p:sp>
          <p:nvSpPr>
            <p:cNvPr id="7" name="TextBox 6">
              <a:extLst>
                <a:ext uri="{FF2B5EF4-FFF2-40B4-BE49-F238E27FC236}">
                  <a16:creationId xmlns:a16="http://schemas.microsoft.com/office/drawing/2014/main" id="{57D1AB8D-B0F7-40EF-8118-37A32CCD2968}"/>
                </a:ext>
              </a:extLst>
            </p:cNvPr>
            <p:cNvSpPr txBox="1"/>
            <p:nvPr/>
          </p:nvSpPr>
          <p:spPr>
            <a:xfrm>
              <a:off x="4034939" y="3424350"/>
              <a:ext cx="4920960" cy="414973"/>
            </a:xfrm>
            <a:prstGeom prst="rect">
              <a:avLst/>
            </a:prstGeom>
            <a:noFill/>
          </p:spPr>
          <p:txBody>
            <a:bodyPr wrap="square" rtlCol="0">
              <a:spAutoFit/>
            </a:bodyPr>
            <a:lstStyle/>
            <a:p>
              <a:pPr algn="r"/>
              <a:r>
                <a:rPr lang="en-US">
                  <a:solidFill>
                    <a:schemeClr val="bg1"/>
                  </a:solidFill>
                  <a:latin typeface="Avenir Next LT Pro" panose="020B0504020202020204" pitchFamily="34" charset="77"/>
                </a:rPr>
                <a:t>Twitter and Instagram | </a:t>
              </a:r>
              <a:r>
                <a:rPr lang="en-US" b="1">
                  <a:solidFill>
                    <a:schemeClr val="bg1"/>
                  </a:solidFill>
                  <a:latin typeface="Avenir Next LT Pro" panose="020B0504020202020204" pitchFamily="34" charset="77"/>
                </a:rPr>
                <a:t>@MLC_US</a:t>
              </a:r>
            </a:p>
          </p:txBody>
        </p:sp>
        <p:pic>
          <p:nvPicPr>
            <p:cNvPr id="8" name="Picture 7" descr="A close up of a logo&#10;&#10;Description automatically generated">
              <a:extLst>
                <a:ext uri="{FF2B5EF4-FFF2-40B4-BE49-F238E27FC236}">
                  <a16:creationId xmlns:a16="http://schemas.microsoft.com/office/drawing/2014/main" id="{CBD001AF-6C20-48D4-92B7-B9B6F6893AE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256972" y="3403237"/>
              <a:ext cx="457199" cy="457200"/>
            </a:xfrm>
            <a:prstGeom prst="rect">
              <a:avLst/>
            </a:prstGeom>
          </p:spPr>
        </p:pic>
        <p:pic>
          <p:nvPicPr>
            <p:cNvPr id="9" name="Picture 8" descr="A close up of a logo&#10;&#10;Description automatically generated">
              <a:extLst>
                <a:ext uri="{FF2B5EF4-FFF2-40B4-BE49-F238E27FC236}">
                  <a16:creationId xmlns:a16="http://schemas.microsoft.com/office/drawing/2014/main" id="{A39F5DFD-1CB3-42D0-9350-983C1635DBB0}"/>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00000"/>
                      </a14:imgEffect>
                    </a14:imgLayer>
                  </a14:imgProps>
                </a:ext>
              </a:extLst>
            </a:blip>
            <a:srcRect l="15859" t="15278" r="17474" b="18748"/>
            <a:stretch/>
          </p:blipFill>
          <p:spPr>
            <a:xfrm>
              <a:off x="3583575" y="3403237"/>
              <a:ext cx="462011" cy="457200"/>
            </a:xfrm>
            <a:prstGeom prst="rect">
              <a:avLst/>
            </a:prstGeom>
          </p:spPr>
        </p:pic>
      </p:grpSp>
      <p:grpSp>
        <p:nvGrpSpPr>
          <p:cNvPr id="10" name="Group 9">
            <a:extLst>
              <a:ext uri="{FF2B5EF4-FFF2-40B4-BE49-F238E27FC236}">
                <a16:creationId xmlns:a16="http://schemas.microsoft.com/office/drawing/2014/main" id="{42D3416C-1806-4AAC-8E69-098B1F771E34}"/>
              </a:ext>
            </a:extLst>
          </p:cNvPr>
          <p:cNvGrpSpPr/>
          <p:nvPr/>
        </p:nvGrpSpPr>
        <p:grpSpPr>
          <a:xfrm>
            <a:off x="627803" y="6239065"/>
            <a:ext cx="6245058" cy="406915"/>
            <a:chOff x="1496134" y="3960169"/>
            <a:chExt cx="7016790" cy="457200"/>
          </a:xfrm>
        </p:grpSpPr>
        <p:sp>
          <p:nvSpPr>
            <p:cNvPr id="11" name="TextBox 10">
              <a:extLst>
                <a:ext uri="{FF2B5EF4-FFF2-40B4-BE49-F238E27FC236}">
                  <a16:creationId xmlns:a16="http://schemas.microsoft.com/office/drawing/2014/main" id="{02F812C6-6FB4-4DDD-BC56-29EB0A3CFF2E}"/>
                </a:ext>
              </a:extLst>
            </p:cNvPr>
            <p:cNvSpPr txBox="1"/>
            <p:nvPr/>
          </p:nvSpPr>
          <p:spPr>
            <a:xfrm>
              <a:off x="1496134" y="3981284"/>
              <a:ext cx="7016790" cy="414973"/>
            </a:xfrm>
            <a:prstGeom prst="rect">
              <a:avLst/>
            </a:prstGeom>
            <a:noFill/>
          </p:spPr>
          <p:txBody>
            <a:bodyPr wrap="square" rtlCol="0">
              <a:spAutoFit/>
            </a:bodyPr>
            <a:lstStyle/>
            <a:p>
              <a:pPr algn="r"/>
              <a:r>
                <a:rPr lang="en-US" dirty="0">
                  <a:solidFill>
                    <a:schemeClr val="bg1"/>
                  </a:solidFill>
                  <a:latin typeface="Avenir Next LT Pro" panose="020B0504020202020204" pitchFamily="34" charset="77"/>
                </a:rPr>
                <a:t>LinkedIn | </a:t>
              </a:r>
              <a:r>
                <a:rPr lang="en-US" b="1" dirty="0">
                  <a:solidFill>
                    <a:schemeClr val="bg1"/>
                  </a:solidFill>
                  <a:latin typeface="Avenir Next LT Pro" panose="020B0504020202020204" pitchFamily="34" charset="77"/>
                </a:rPr>
                <a:t>The Mechanical Licensing Collective</a:t>
              </a:r>
            </a:p>
          </p:txBody>
        </p:sp>
        <p:pic>
          <p:nvPicPr>
            <p:cNvPr id="12" name="Picture 11" descr="A close up of a sign&#10;&#10;Description automatically generated">
              <a:extLst>
                <a:ext uri="{FF2B5EF4-FFF2-40B4-BE49-F238E27FC236}">
                  <a16:creationId xmlns:a16="http://schemas.microsoft.com/office/drawing/2014/main" id="{3509A18A-5D5D-462F-8921-ACE2C07C637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2046456" y="3960169"/>
              <a:ext cx="538716" cy="457200"/>
            </a:xfrm>
            <a:prstGeom prst="rect">
              <a:avLst/>
            </a:prstGeom>
          </p:spPr>
        </p:pic>
      </p:grpSp>
      <p:pic>
        <p:nvPicPr>
          <p:cNvPr id="13" name="Picture 12" descr="Logo, icon&#10;&#10;Description automatically generated">
            <a:extLst>
              <a:ext uri="{FF2B5EF4-FFF2-40B4-BE49-F238E27FC236}">
                <a16:creationId xmlns:a16="http://schemas.microsoft.com/office/drawing/2014/main" id="{55C0553B-B119-AE18-4CC3-83109B90346B}"/>
              </a:ext>
            </a:extLst>
          </p:cNvPr>
          <p:cNvPicPr>
            <a:picLocks noChangeAspect="1"/>
          </p:cNvPicPr>
          <p:nvPr/>
        </p:nvPicPr>
        <p:blipFill>
          <a:blip r:embed="rId12"/>
          <a:stretch>
            <a:fillRect/>
          </a:stretch>
        </p:blipFill>
        <p:spPr>
          <a:xfrm>
            <a:off x="890233" y="354161"/>
            <a:ext cx="3048166" cy="2349628"/>
          </a:xfrm>
          <a:prstGeom prst="rect">
            <a:avLst/>
          </a:prstGeom>
        </p:spPr>
      </p:pic>
      <p:sp>
        <p:nvSpPr>
          <p:cNvPr id="14" name="Title 1">
            <a:extLst>
              <a:ext uri="{FF2B5EF4-FFF2-40B4-BE49-F238E27FC236}">
                <a16:creationId xmlns:a16="http://schemas.microsoft.com/office/drawing/2014/main" id="{3D569305-4E67-E2E8-6606-33322A8A06E2}"/>
              </a:ext>
            </a:extLst>
          </p:cNvPr>
          <p:cNvSpPr txBox="1">
            <a:spLocks/>
          </p:cNvSpPr>
          <p:nvPr/>
        </p:nvSpPr>
        <p:spPr>
          <a:xfrm>
            <a:off x="5254994" y="1278217"/>
            <a:ext cx="5961397" cy="5716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5400" dirty="0">
                <a:solidFill>
                  <a:srgbClr val="1B75BC"/>
                </a:solidFill>
                <a:latin typeface="Avenir Next LT Pro" panose="020B0504020202020204" pitchFamily="34" charset="0"/>
              </a:rPr>
              <a:t>www.TheMLC.com</a:t>
            </a:r>
          </a:p>
        </p:txBody>
      </p:sp>
      <p:grpSp>
        <p:nvGrpSpPr>
          <p:cNvPr id="16" name="Group 15">
            <a:extLst>
              <a:ext uri="{FF2B5EF4-FFF2-40B4-BE49-F238E27FC236}">
                <a16:creationId xmlns:a16="http://schemas.microsoft.com/office/drawing/2014/main" id="{59D16F1B-792A-E16D-4396-601FC003F6FA}"/>
              </a:ext>
            </a:extLst>
          </p:cNvPr>
          <p:cNvGrpSpPr/>
          <p:nvPr/>
        </p:nvGrpSpPr>
        <p:grpSpPr>
          <a:xfrm>
            <a:off x="156411" y="4294158"/>
            <a:ext cx="11811807" cy="2420321"/>
            <a:chOff x="584730" y="3632421"/>
            <a:chExt cx="11383488" cy="2420321"/>
          </a:xfrm>
        </p:grpSpPr>
        <p:grpSp>
          <p:nvGrpSpPr>
            <p:cNvPr id="38" name="Group 37">
              <a:extLst>
                <a:ext uri="{FF2B5EF4-FFF2-40B4-BE49-F238E27FC236}">
                  <a16:creationId xmlns:a16="http://schemas.microsoft.com/office/drawing/2014/main" id="{056B23BC-AEB0-AEB2-4C31-A7CB3E7E6B66}"/>
                </a:ext>
              </a:extLst>
            </p:cNvPr>
            <p:cNvGrpSpPr/>
            <p:nvPr/>
          </p:nvGrpSpPr>
          <p:grpSpPr>
            <a:xfrm>
              <a:off x="584730" y="3632421"/>
              <a:ext cx="11383488" cy="2420321"/>
              <a:chOff x="166255" y="2292269"/>
              <a:chExt cx="11859490" cy="2521527"/>
            </a:xfrm>
          </p:grpSpPr>
          <p:sp>
            <p:nvSpPr>
              <p:cNvPr id="40" name="Rectangle: Rounded Corners 39">
                <a:extLst>
                  <a:ext uri="{FF2B5EF4-FFF2-40B4-BE49-F238E27FC236}">
                    <a16:creationId xmlns:a16="http://schemas.microsoft.com/office/drawing/2014/main" id="{60287736-C39F-AE53-7005-ABCD07317D41}"/>
                  </a:ext>
                </a:extLst>
              </p:cNvPr>
              <p:cNvSpPr/>
              <p:nvPr/>
            </p:nvSpPr>
            <p:spPr>
              <a:xfrm>
                <a:off x="166255" y="2292269"/>
                <a:ext cx="11859490" cy="25215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89E9C07C-43EF-F51A-568E-8E29674770F0}"/>
                  </a:ext>
                </a:extLst>
              </p:cNvPr>
              <p:cNvGrpSpPr/>
              <p:nvPr/>
            </p:nvGrpSpPr>
            <p:grpSpPr>
              <a:xfrm>
                <a:off x="350054" y="2634014"/>
                <a:ext cx="11491892" cy="1838037"/>
                <a:chOff x="282391" y="2126585"/>
                <a:chExt cx="11491892" cy="1838037"/>
              </a:xfrm>
            </p:grpSpPr>
            <p:grpSp>
              <p:nvGrpSpPr>
                <p:cNvPr id="42" name="Group 41">
                  <a:extLst>
                    <a:ext uri="{FF2B5EF4-FFF2-40B4-BE49-F238E27FC236}">
                      <a16:creationId xmlns:a16="http://schemas.microsoft.com/office/drawing/2014/main" id="{C7CB941D-3256-1FA3-13E8-8D976EB305C6}"/>
                    </a:ext>
                  </a:extLst>
                </p:cNvPr>
                <p:cNvGrpSpPr/>
                <p:nvPr/>
              </p:nvGrpSpPr>
              <p:grpSpPr>
                <a:xfrm>
                  <a:off x="282391" y="2432337"/>
                  <a:ext cx="2379572" cy="1487887"/>
                  <a:chOff x="681669" y="1308096"/>
                  <a:chExt cx="2211655" cy="1382893"/>
                </a:xfrm>
              </p:grpSpPr>
              <p:pic>
                <p:nvPicPr>
                  <p:cNvPr id="57" name="Picture 56" descr="A picture containing graphics, drawing&#10;&#10;Description automatically generated">
                    <a:extLst>
                      <a:ext uri="{FF2B5EF4-FFF2-40B4-BE49-F238E27FC236}">
                        <a16:creationId xmlns:a16="http://schemas.microsoft.com/office/drawing/2014/main" id="{C3026523-10C1-0A06-AFAF-592CD6986B6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41934" y="1308096"/>
                    <a:ext cx="691127" cy="691127"/>
                  </a:xfrm>
                  <a:prstGeom prst="rect">
                    <a:avLst/>
                  </a:prstGeom>
                  <a:effectLst>
                    <a:outerShdw blurRad="50800" dist="38100" dir="2700000" algn="tl" rotWithShape="0">
                      <a:prstClr val="black">
                        <a:alpha val="40000"/>
                      </a:prstClr>
                    </a:outerShdw>
                  </a:effectLst>
                </p:spPr>
              </p:pic>
              <p:sp>
                <p:nvSpPr>
                  <p:cNvPr id="58" name="TextBox 57">
                    <a:extLst>
                      <a:ext uri="{FF2B5EF4-FFF2-40B4-BE49-F238E27FC236}">
                        <a16:creationId xmlns:a16="http://schemas.microsoft.com/office/drawing/2014/main" id="{0301583A-B082-82C9-74E4-F3AED2AA9388}"/>
                      </a:ext>
                    </a:extLst>
                  </p:cNvPr>
                  <p:cNvSpPr txBox="1"/>
                  <p:nvPr/>
                </p:nvSpPr>
                <p:spPr>
                  <a:xfrm>
                    <a:off x="681669" y="2147479"/>
                    <a:ext cx="2211655" cy="5435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F426B"/>
                        </a:solidFill>
                        <a:effectLst/>
                        <a:uLnTx/>
                        <a:uFillTx/>
                        <a:latin typeface="Montserrat" panose="00000500000000000000" pitchFamily="2" charset="0"/>
                        <a:ea typeface="+mn-ea"/>
                        <a:cs typeface="+mn-cs"/>
                      </a:rPr>
                      <a:t>The Mechanical Licensing Collective</a:t>
                    </a:r>
                    <a:endParaRPr kumimoji="0" lang="en-US" sz="1050" b="1" i="0" u="none" strike="noStrike" kern="1200" cap="none" spc="0" normalizeH="0" baseline="0" noProof="0">
                      <a:ln>
                        <a:noFill/>
                      </a:ln>
                      <a:solidFill>
                        <a:srgbClr val="0F426B"/>
                      </a:solidFill>
                      <a:effectLst/>
                      <a:uLnTx/>
                      <a:uFillTx/>
                      <a:latin typeface="Montserrat" panose="00000500000000000000" pitchFamily="2" charset="0"/>
                      <a:ea typeface="+mn-ea"/>
                      <a:cs typeface="+mn-cs"/>
                    </a:endParaRPr>
                  </a:p>
                </p:txBody>
              </p:sp>
            </p:grpSp>
            <p:grpSp>
              <p:nvGrpSpPr>
                <p:cNvPr id="43" name="Group 42">
                  <a:extLst>
                    <a:ext uri="{FF2B5EF4-FFF2-40B4-BE49-F238E27FC236}">
                      <a16:creationId xmlns:a16="http://schemas.microsoft.com/office/drawing/2014/main" id="{1761B24D-D868-E3C4-F029-41098F1B23C9}"/>
                    </a:ext>
                  </a:extLst>
                </p:cNvPr>
                <p:cNvGrpSpPr/>
                <p:nvPr/>
              </p:nvGrpSpPr>
              <p:grpSpPr>
                <a:xfrm>
                  <a:off x="2661965" y="2432337"/>
                  <a:ext cx="2379572" cy="1374123"/>
                  <a:chOff x="2907601" y="1308096"/>
                  <a:chExt cx="2211655" cy="1277157"/>
                </a:xfrm>
              </p:grpSpPr>
              <p:pic>
                <p:nvPicPr>
                  <p:cNvPr id="55" name="Picture 54" descr="A close up of a logo&#10;&#10;Description automatically generated">
                    <a:extLst>
                      <a:ext uri="{FF2B5EF4-FFF2-40B4-BE49-F238E27FC236}">
                        <a16:creationId xmlns:a16="http://schemas.microsoft.com/office/drawing/2014/main" id="{AFA30EF7-434F-DE1A-9A27-0CCA90D26B6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67578" y="1308096"/>
                    <a:ext cx="691704" cy="691127"/>
                  </a:xfrm>
                  <a:prstGeom prst="rect">
                    <a:avLst/>
                  </a:prstGeom>
                  <a:effectLst>
                    <a:outerShdw blurRad="50800" dist="38100" dir="2700000" algn="tl" rotWithShape="0">
                      <a:prstClr val="black">
                        <a:alpha val="40000"/>
                      </a:prstClr>
                    </a:outerShdw>
                  </a:effectLst>
                </p:spPr>
              </p:pic>
              <p:sp>
                <p:nvSpPr>
                  <p:cNvPr id="56" name="TextBox 55">
                    <a:extLst>
                      <a:ext uri="{FF2B5EF4-FFF2-40B4-BE49-F238E27FC236}">
                        <a16:creationId xmlns:a16="http://schemas.microsoft.com/office/drawing/2014/main" id="{E604E486-01C1-4888-13ED-530983D8792E}"/>
                      </a:ext>
                    </a:extLst>
                  </p:cNvPr>
                  <p:cNvSpPr txBox="1"/>
                  <p:nvPr/>
                </p:nvSpPr>
                <p:spPr>
                  <a:xfrm>
                    <a:off x="2907601" y="2270589"/>
                    <a:ext cx="2211655" cy="314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F426B"/>
                        </a:solidFill>
                        <a:effectLst/>
                        <a:uLnTx/>
                        <a:uFillTx/>
                        <a:latin typeface="Montserrat" panose="00000500000000000000" pitchFamily="2" charset="0"/>
                        <a:ea typeface="+mn-ea"/>
                        <a:cs typeface="+mn-cs"/>
                      </a:rPr>
                      <a:t>@MLC_US</a:t>
                    </a:r>
                    <a:endParaRPr kumimoji="0" lang="en-US" sz="1050" b="1" i="0" u="none" strike="noStrike" kern="1200" cap="none" spc="0" normalizeH="0" baseline="0" noProof="0">
                      <a:ln>
                        <a:noFill/>
                      </a:ln>
                      <a:solidFill>
                        <a:srgbClr val="0F426B"/>
                      </a:solidFill>
                      <a:effectLst/>
                      <a:uLnTx/>
                      <a:uFillTx/>
                      <a:latin typeface="Montserrat" panose="00000500000000000000" pitchFamily="2" charset="0"/>
                      <a:ea typeface="+mn-ea"/>
                      <a:cs typeface="+mn-cs"/>
                    </a:endParaRPr>
                  </a:p>
                </p:txBody>
              </p:sp>
            </p:grpSp>
            <p:sp>
              <p:nvSpPr>
                <p:cNvPr id="44" name="TextBox 43">
                  <a:extLst>
                    <a:ext uri="{FF2B5EF4-FFF2-40B4-BE49-F238E27FC236}">
                      <a16:creationId xmlns:a16="http://schemas.microsoft.com/office/drawing/2014/main" id="{5CB99486-DE0E-51BC-3511-698CFFE30180}"/>
                    </a:ext>
                  </a:extLst>
                </p:cNvPr>
                <p:cNvSpPr txBox="1"/>
                <p:nvPr/>
              </p:nvSpPr>
              <p:spPr>
                <a:xfrm>
                  <a:off x="4906212" y="3467905"/>
                  <a:ext cx="2379572" cy="3385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F426B"/>
                      </a:solidFill>
                      <a:effectLst/>
                      <a:uLnTx/>
                      <a:uFillTx/>
                      <a:latin typeface="Montserrat" panose="00000500000000000000" pitchFamily="2" charset="0"/>
                      <a:ea typeface="+mn-ea"/>
                      <a:cs typeface="+mn-cs"/>
                    </a:rPr>
                    <a:t>@MLC_US</a:t>
                  </a:r>
                  <a:endParaRPr kumimoji="0" lang="en-US" sz="1050" b="1" i="0" u="none" strike="noStrike" kern="1200" cap="none" spc="0" normalizeH="0" baseline="0" noProof="0">
                    <a:ln>
                      <a:noFill/>
                    </a:ln>
                    <a:solidFill>
                      <a:srgbClr val="0F426B"/>
                    </a:solidFill>
                    <a:effectLst/>
                    <a:uLnTx/>
                    <a:uFillTx/>
                    <a:latin typeface="Montserrat" panose="00000500000000000000" pitchFamily="2" charset="0"/>
                    <a:ea typeface="+mn-ea"/>
                    <a:cs typeface="+mn-cs"/>
                  </a:endParaRPr>
                </a:p>
              </p:txBody>
            </p:sp>
            <p:grpSp>
              <p:nvGrpSpPr>
                <p:cNvPr id="45" name="Group 44">
                  <a:extLst>
                    <a:ext uri="{FF2B5EF4-FFF2-40B4-BE49-F238E27FC236}">
                      <a16:creationId xmlns:a16="http://schemas.microsoft.com/office/drawing/2014/main" id="{C3DF874B-AA7D-BD14-5A87-0B1A323231BF}"/>
                    </a:ext>
                  </a:extLst>
                </p:cNvPr>
                <p:cNvGrpSpPr/>
                <p:nvPr/>
              </p:nvGrpSpPr>
              <p:grpSpPr>
                <a:xfrm>
                  <a:off x="7150461" y="2432337"/>
                  <a:ext cx="2379572" cy="1374123"/>
                  <a:chOff x="7157243" y="1308096"/>
                  <a:chExt cx="2211655" cy="1277157"/>
                </a:xfrm>
              </p:grpSpPr>
              <p:pic>
                <p:nvPicPr>
                  <p:cNvPr id="53" name="Picture 52" descr="A picture containing drawing&#10;&#10;Description automatically generated">
                    <a:extLst>
                      <a:ext uri="{FF2B5EF4-FFF2-40B4-BE49-F238E27FC236}">
                        <a16:creationId xmlns:a16="http://schemas.microsoft.com/office/drawing/2014/main" id="{0CD3F6C9-9707-52A4-00FF-5E772F219F4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17670" y="1308096"/>
                    <a:ext cx="690803" cy="691127"/>
                  </a:xfrm>
                  <a:prstGeom prst="rect">
                    <a:avLst/>
                  </a:prstGeom>
                  <a:effectLst>
                    <a:outerShdw blurRad="50800" dist="38100" dir="2700000" algn="tl" rotWithShape="0">
                      <a:prstClr val="black">
                        <a:alpha val="40000"/>
                      </a:prstClr>
                    </a:outerShdw>
                  </a:effectLst>
                </p:spPr>
              </p:pic>
              <p:sp>
                <p:nvSpPr>
                  <p:cNvPr id="54" name="TextBox 53">
                    <a:extLst>
                      <a:ext uri="{FF2B5EF4-FFF2-40B4-BE49-F238E27FC236}">
                        <a16:creationId xmlns:a16="http://schemas.microsoft.com/office/drawing/2014/main" id="{1D4FB8F1-14FA-4917-A67B-1C138E643444}"/>
                      </a:ext>
                    </a:extLst>
                  </p:cNvPr>
                  <p:cNvSpPr txBox="1"/>
                  <p:nvPr/>
                </p:nvSpPr>
                <p:spPr>
                  <a:xfrm>
                    <a:off x="7157243" y="2270589"/>
                    <a:ext cx="2211655" cy="314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F426B"/>
                        </a:solidFill>
                        <a:effectLst/>
                        <a:uLnTx/>
                        <a:uFillTx/>
                        <a:latin typeface="Montserrat" panose="00000500000000000000" pitchFamily="2" charset="0"/>
                        <a:ea typeface="+mn-ea"/>
                        <a:cs typeface="+mn-cs"/>
                      </a:rPr>
                      <a:t>@MLC.US</a:t>
                    </a:r>
                    <a:endParaRPr kumimoji="0" lang="en-US" sz="1050" b="1" i="0" u="none" strike="noStrike" kern="1200" cap="none" spc="0" normalizeH="0" baseline="0" noProof="0">
                      <a:ln>
                        <a:noFill/>
                      </a:ln>
                      <a:solidFill>
                        <a:srgbClr val="0F426B"/>
                      </a:solidFill>
                      <a:effectLst/>
                      <a:uLnTx/>
                      <a:uFillTx/>
                      <a:latin typeface="Montserrat" panose="00000500000000000000" pitchFamily="2" charset="0"/>
                      <a:ea typeface="+mn-ea"/>
                      <a:cs typeface="+mn-cs"/>
                    </a:endParaRPr>
                  </a:p>
                </p:txBody>
              </p:sp>
            </p:grpSp>
            <p:grpSp>
              <p:nvGrpSpPr>
                <p:cNvPr id="46" name="Group 45">
                  <a:extLst>
                    <a:ext uri="{FF2B5EF4-FFF2-40B4-BE49-F238E27FC236}">
                      <a16:creationId xmlns:a16="http://schemas.microsoft.com/office/drawing/2014/main" id="{ECECF372-2490-3098-4D78-CF961E6C1576}"/>
                    </a:ext>
                  </a:extLst>
                </p:cNvPr>
                <p:cNvGrpSpPr/>
                <p:nvPr/>
              </p:nvGrpSpPr>
              <p:grpSpPr>
                <a:xfrm>
                  <a:off x="9394711" y="2432337"/>
                  <a:ext cx="2379572" cy="1374123"/>
                  <a:chOff x="9320469" y="1308096"/>
                  <a:chExt cx="2211655" cy="1277157"/>
                </a:xfrm>
              </p:grpSpPr>
              <p:pic>
                <p:nvPicPr>
                  <p:cNvPr id="51" name="Picture 2">
                    <a:extLst>
                      <a:ext uri="{FF2B5EF4-FFF2-40B4-BE49-F238E27FC236}">
                        <a16:creationId xmlns:a16="http://schemas.microsoft.com/office/drawing/2014/main" id="{A095C7E9-6B42-AD6D-3848-4CA20165C5B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11105" y="1308096"/>
                    <a:ext cx="1630387" cy="6852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955D40FF-DC7E-8133-227C-5ADE507F6B30}"/>
                      </a:ext>
                    </a:extLst>
                  </p:cNvPr>
                  <p:cNvSpPr txBox="1"/>
                  <p:nvPr/>
                </p:nvSpPr>
                <p:spPr>
                  <a:xfrm>
                    <a:off x="9320469" y="2270589"/>
                    <a:ext cx="2211655" cy="314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F426B"/>
                        </a:solidFill>
                        <a:effectLst/>
                        <a:uLnTx/>
                        <a:uFillTx/>
                        <a:latin typeface="Montserrat" panose="00000500000000000000" pitchFamily="2" charset="0"/>
                        <a:ea typeface="+mn-ea"/>
                        <a:cs typeface="+mn-cs"/>
                      </a:rPr>
                      <a:t>The MLC</a:t>
                    </a:r>
                    <a:endParaRPr kumimoji="0" lang="en-US" sz="1050" b="1" i="0" u="none" strike="noStrike" kern="1200" cap="none" spc="0" normalizeH="0" baseline="0" noProof="0">
                      <a:ln>
                        <a:noFill/>
                      </a:ln>
                      <a:solidFill>
                        <a:srgbClr val="0F426B"/>
                      </a:solidFill>
                      <a:effectLst/>
                      <a:uLnTx/>
                      <a:uFillTx/>
                      <a:latin typeface="Montserrat" panose="00000500000000000000" pitchFamily="2" charset="0"/>
                      <a:ea typeface="+mn-ea"/>
                      <a:cs typeface="+mn-cs"/>
                    </a:endParaRPr>
                  </a:p>
                </p:txBody>
              </p:sp>
            </p:grpSp>
            <p:cxnSp>
              <p:nvCxnSpPr>
                <p:cNvPr id="47" name="Straight Connector 46">
                  <a:extLst>
                    <a:ext uri="{FF2B5EF4-FFF2-40B4-BE49-F238E27FC236}">
                      <a16:creationId xmlns:a16="http://schemas.microsoft.com/office/drawing/2014/main" id="{4F86D9BD-ED2F-9884-AFA5-FBCB4B34A2AC}"/>
                    </a:ext>
                  </a:extLst>
                </p:cNvPr>
                <p:cNvCxnSpPr>
                  <a:cxnSpLocks/>
                </p:cNvCxnSpPr>
                <p:nvPr/>
              </p:nvCxnSpPr>
              <p:spPr>
                <a:xfrm>
                  <a:off x="2729627" y="2126585"/>
                  <a:ext cx="0" cy="1838037"/>
                </a:xfrm>
                <a:prstGeom prst="line">
                  <a:avLst/>
                </a:prstGeom>
                <a:ln w="12700">
                  <a:solidFill>
                    <a:srgbClr val="0F426B"/>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60E8D48-0FA1-53DF-E904-4A32AFCB121D}"/>
                    </a:ext>
                  </a:extLst>
                </p:cNvPr>
                <p:cNvCxnSpPr>
                  <a:cxnSpLocks/>
                </p:cNvCxnSpPr>
                <p:nvPr/>
              </p:nvCxnSpPr>
              <p:spPr>
                <a:xfrm>
                  <a:off x="4973875" y="2126585"/>
                  <a:ext cx="0" cy="1838037"/>
                </a:xfrm>
                <a:prstGeom prst="line">
                  <a:avLst/>
                </a:prstGeom>
                <a:ln w="12700">
                  <a:solidFill>
                    <a:srgbClr val="0F426B"/>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DECBF4-89B3-9A8F-89C5-BB89AD9D97F5}"/>
                    </a:ext>
                  </a:extLst>
                </p:cNvPr>
                <p:cNvCxnSpPr>
                  <a:cxnSpLocks/>
                </p:cNvCxnSpPr>
                <p:nvPr/>
              </p:nvCxnSpPr>
              <p:spPr>
                <a:xfrm>
                  <a:off x="7218123" y="2126585"/>
                  <a:ext cx="0" cy="1838037"/>
                </a:xfrm>
                <a:prstGeom prst="line">
                  <a:avLst/>
                </a:prstGeom>
                <a:ln w="12700">
                  <a:solidFill>
                    <a:srgbClr val="0F426B"/>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283C531-5E59-20E9-C581-0BAB9E06595F}"/>
                    </a:ext>
                  </a:extLst>
                </p:cNvPr>
                <p:cNvCxnSpPr>
                  <a:cxnSpLocks/>
                </p:cNvCxnSpPr>
                <p:nvPr/>
              </p:nvCxnSpPr>
              <p:spPr>
                <a:xfrm>
                  <a:off x="9462371" y="2126585"/>
                  <a:ext cx="0" cy="1838037"/>
                </a:xfrm>
                <a:prstGeom prst="line">
                  <a:avLst/>
                </a:prstGeom>
                <a:ln w="12700">
                  <a:solidFill>
                    <a:srgbClr val="0F426B"/>
                  </a:solidFill>
                </a:ln>
              </p:spPr>
              <p:style>
                <a:lnRef idx="1">
                  <a:schemeClr val="accent1"/>
                </a:lnRef>
                <a:fillRef idx="0">
                  <a:schemeClr val="accent1"/>
                </a:fillRef>
                <a:effectRef idx="0">
                  <a:schemeClr val="accent1"/>
                </a:effectRef>
                <a:fontRef idx="minor">
                  <a:schemeClr val="tx1"/>
                </a:fontRef>
              </p:style>
            </p:cxnSp>
          </p:grpSp>
        </p:grpSp>
        <p:pic>
          <p:nvPicPr>
            <p:cNvPr id="39" name="Picture 2">
              <a:extLst>
                <a:ext uri="{FF2B5EF4-FFF2-40B4-BE49-F238E27FC236}">
                  <a16:creationId xmlns:a16="http://schemas.microsoft.com/office/drawing/2014/main" id="{4062D1EE-59F5-9D24-5A7F-710ED8CF786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19765" y="4253929"/>
              <a:ext cx="819150" cy="77152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05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49CD1-44E7-6F46-89C9-B1F6CEF3B3B0}"/>
              </a:ext>
            </a:extLst>
          </p:cNvPr>
          <p:cNvSpPr>
            <a:spLocks noGrp="1"/>
          </p:cNvSpPr>
          <p:nvPr>
            <p:ph type="title"/>
          </p:nvPr>
        </p:nvSpPr>
        <p:spPr/>
        <p:txBody>
          <a:bodyPr>
            <a:normAutofit fontScale="90000"/>
          </a:bodyPr>
          <a:lstStyle/>
          <a:p>
            <a:r>
              <a:rPr lang="en-US"/>
              <a:t>The MLC’s Purpose</a:t>
            </a:r>
          </a:p>
        </p:txBody>
      </p:sp>
      <p:grpSp>
        <p:nvGrpSpPr>
          <p:cNvPr id="5" name="Group 4">
            <a:extLst>
              <a:ext uri="{FF2B5EF4-FFF2-40B4-BE49-F238E27FC236}">
                <a16:creationId xmlns:a16="http://schemas.microsoft.com/office/drawing/2014/main" id="{5F2E9476-6FC2-1094-CFC8-5A644E42E36B}"/>
              </a:ext>
            </a:extLst>
          </p:cNvPr>
          <p:cNvGrpSpPr/>
          <p:nvPr/>
        </p:nvGrpSpPr>
        <p:grpSpPr>
          <a:xfrm>
            <a:off x="729129" y="2054832"/>
            <a:ext cx="2307828" cy="1821057"/>
            <a:chOff x="731126" y="2518472"/>
            <a:chExt cx="2307828" cy="1821057"/>
          </a:xfrm>
        </p:grpSpPr>
        <p:sp>
          <p:nvSpPr>
            <p:cNvPr id="17" name="Rectangle: Rounded Corners 16">
              <a:extLst>
                <a:ext uri="{FF2B5EF4-FFF2-40B4-BE49-F238E27FC236}">
                  <a16:creationId xmlns:a16="http://schemas.microsoft.com/office/drawing/2014/main" id="{4BF0009A-2911-5A61-6BD3-BC3E2925210F}"/>
                </a:ext>
              </a:extLst>
            </p:cNvPr>
            <p:cNvSpPr/>
            <p:nvPr/>
          </p:nvSpPr>
          <p:spPr>
            <a:xfrm>
              <a:off x="731126" y="2518472"/>
              <a:ext cx="2307828" cy="182105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E3A569B-148F-0775-2E1C-223B10ADCB13}"/>
                </a:ext>
              </a:extLst>
            </p:cNvPr>
            <p:cNvSpPr txBox="1"/>
            <p:nvPr/>
          </p:nvSpPr>
          <p:spPr>
            <a:xfrm>
              <a:off x="731127" y="2967335"/>
              <a:ext cx="2307827" cy="923330"/>
            </a:xfrm>
            <a:prstGeom prst="rect">
              <a:avLst/>
            </a:prstGeom>
            <a:noFill/>
          </p:spPr>
          <p:txBody>
            <a:bodyPr wrap="square" lIns="45720" rIns="45720" rtlCol="0">
              <a:spAutoFit/>
            </a:bodyPr>
            <a:lstStyle/>
            <a:p>
              <a:pPr algn="ctr"/>
              <a:r>
                <a:rPr lang="en-US" dirty="0">
                  <a:solidFill>
                    <a:srgbClr val="FFFFFF"/>
                  </a:solidFill>
                  <a:latin typeface="Avenir Next LT Pro" panose="020B0504020202020204" pitchFamily="34" charset="0"/>
                </a:rPr>
                <a:t>CERTAIN TYPES OF DIGITAL SERVICE PROVIDERS</a:t>
              </a:r>
              <a:endParaRPr lang="en-US" sz="1400" i="1" dirty="0">
                <a:solidFill>
                  <a:srgbClr val="FFFFFF"/>
                </a:solidFill>
                <a:latin typeface="Avenir Next LT Pro" panose="020B0504020202020204" pitchFamily="34" charset="0"/>
              </a:endParaRPr>
            </a:p>
          </p:txBody>
        </p:sp>
      </p:grpSp>
      <p:grpSp>
        <p:nvGrpSpPr>
          <p:cNvPr id="6" name="Group 5">
            <a:extLst>
              <a:ext uri="{FF2B5EF4-FFF2-40B4-BE49-F238E27FC236}">
                <a16:creationId xmlns:a16="http://schemas.microsoft.com/office/drawing/2014/main" id="{B2AC5E4F-29D2-2826-F8C0-A0561F606C3C}"/>
              </a:ext>
            </a:extLst>
          </p:cNvPr>
          <p:cNvGrpSpPr/>
          <p:nvPr/>
        </p:nvGrpSpPr>
        <p:grpSpPr>
          <a:xfrm>
            <a:off x="9151049" y="2054832"/>
            <a:ext cx="2307828" cy="1821057"/>
            <a:chOff x="8938276" y="2703493"/>
            <a:chExt cx="2307828" cy="1821057"/>
          </a:xfrm>
          <a:solidFill>
            <a:srgbClr val="FFD200"/>
          </a:solidFill>
        </p:grpSpPr>
        <p:sp>
          <p:nvSpPr>
            <p:cNvPr id="14" name="Rectangle: Rounded Corners 13">
              <a:extLst>
                <a:ext uri="{FF2B5EF4-FFF2-40B4-BE49-F238E27FC236}">
                  <a16:creationId xmlns:a16="http://schemas.microsoft.com/office/drawing/2014/main" id="{9DA33F87-C53A-C818-20B7-8E79DB49D608}"/>
                </a:ext>
              </a:extLst>
            </p:cNvPr>
            <p:cNvSpPr/>
            <p:nvPr/>
          </p:nvSpPr>
          <p:spPr>
            <a:xfrm>
              <a:off x="8938276" y="2703493"/>
              <a:ext cx="2307828" cy="18210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1F297EA-CA7D-E0E5-0043-CF03DC586864}"/>
                </a:ext>
              </a:extLst>
            </p:cNvPr>
            <p:cNvSpPr txBox="1"/>
            <p:nvPr/>
          </p:nvSpPr>
          <p:spPr>
            <a:xfrm>
              <a:off x="8956920" y="3460132"/>
              <a:ext cx="2270540" cy="369332"/>
            </a:xfrm>
            <a:prstGeom prst="rect">
              <a:avLst/>
            </a:prstGeom>
            <a:grpFill/>
          </p:spPr>
          <p:txBody>
            <a:bodyPr wrap="square" rtlCol="0">
              <a:spAutoFit/>
            </a:bodyPr>
            <a:lstStyle/>
            <a:p>
              <a:pPr algn="ctr"/>
              <a:r>
                <a:rPr lang="en-US">
                  <a:latin typeface="Avenir Next LT Pro" panose="020B0504020202020204" pitchFamily="34" charset="0"/>
                </a:rPr>
                <a:t>RIGHTSHOLDERS</a:t>
              </a:r>
            </a:p>
          </p:txBody>
        </p:sp>
      </p:grpSp>
      <p:grpSp>
        <p:nvGrpSpPr>
          <p:cNvPr id="7" name="Group 6">
            <a:extLst>
              <a:ext uri="{FF2B5EF4-FFF2-40B4-BE49-F238E27FC236}">
                <a16:creationId xmlns:a16="http://schemas.microsoft.com/office/drawing/2014/main" id="{EBE5C3E8-B0EE-395E-1A25-3065712B3CC5}"/>
              </a:ext>
            </a:extLst>
          </p:cNvPr>
          <p:cNvGrpSpPr/>
          <p:nvPr/>
        </p:nvGrpSpPr>
        <p:grpSpPr>
          <a:xfrm>
            <a:off x="3292995" y="2349000"/>
            <a:ext cx="1799904" cy="1194160"/>
            <a:chOff x="3374686" y="2812640"/>
            <a:chExt cx="1799904" cy="1194160"/>
          </a:xfrm>
        </p:grpSpPr>
        <p:sp>
          <p:nvSpPr>
            <p:cNvPr id="12" name="Arrow: Right 11">
              <a:extLst>
                <a:ext uri="{FF2B5EF4-FFF2-40B4-BE49-F238E27FC236}">
                  <a16:creationId xmlns:a16="http://schemas.microsoft.com/office/drawing/2014/main" id="{C16ADB67-14DF-4293-9E23-F884B8BF25BA}"/>
                </a:ext>
              </a:extLst>
            </p:cNvPr>
            <p:cNvSpPr/>
            <p:nvPr/>
          </p:nvSpPr>
          <p:spPr>
            <a:xfrm>
              <a:off x="3374686" y="2812640"/>
              <a:ext cx="1799904" cy="119416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C4294BFA-93D7-9EFF-23FC-9E223D633554}"/>
                </a:ext>
              </a:extLst>
            </p:cNvPr>
            <p:cNvPicPr>
              <a:picLocks noChangeAspect="1"/>
            </p:cNvPicPr>
            <p:nvPr/>
          </p:nvPicPr>
          <p:blipFill>
            <a:blip r:embed="rId4">
              <a:duotone>
                <a:prstClr val="black"/>
                <a:srgbClr val="FFFFFF">
                  <a:tint val="45000"/>
                  <a:satMod val="400000"/>
                </a:srgbClr>
              </a:duotone>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3448603" y="2892781"/>
              <a:ext cx="1033879" cy="1033879"/>
            </a:xfrm>
            <a:prstGeom prst="rect">
              <a:avLst/>
            </a:prstGeom>
          </p:spPr>
        </p:pic>
      </p:grpSp>
      <p:pic>
        <p:nvPicPr>
          <p:cNvPr id="8" name="Graphic 7">
            <a:extLst>
              <a:ext uri="{FF2B5EF4-FFF2-40B4-BE49-F238E27FC236}">
                <a16:creationId xmlns:a16="http://schemas.microsoft.com/office/drawing/2014/main" id="{A164BD59-BFB1-4785-6C8F-46869BF4C02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532" t="40203" r="42420" b="40324"/>
          <a:stretch/>
        </p:blipFill>
        <p:spPr>
          <a:xfrm>
            <a:off x="5348937" y="2218267"/>
            <a:ext cx="1490133" cy="1490133"/>
          </a:xfrm>
          <a:prstGeom prst="rect">
            <a:avLst/>
          </a:prstGeom>
        </p:spPr>
      </p:pic>
      <p:grpSp>
        <p:nvGrpSpPr>
          <p:cNvPr id="9" name="Group 8">
            <a:extLst>
              <a:ext uri="{FF2B5EF4-FFF2-40B4-BE49-F238E27FC236}">
                <a16:creationId xmlns:a16="http://schemas.microsoft.com/office/drawing/2014/main" id="{7BEF6EA5-E82B-8793-7993-CBC3AD287935}"/>
              </a:ext>
            </a:extLst>
          </p:cNvPr>
          <p:cNvGrpSpPr/>
          <p:nvPr/>
        </p:nvGrpSpPr>
        <p:grpSpPr>
          <a:xfrm>
            <a:off x="7095108" y="2371365"/>
            <a:ext cx="1799904" cy="1194160"/>
            <a:chOff x="3374686" y="2812640"/>
            <a:chExt cx="1799904" cy="1194160"/>
          </a:xfrm>
        </p:grpSpPr>
        <p:sp>
          <p:nvSpPr>
            <p:cNvPr id="10" name="Arrow: Right 9">
              <a:extLst>
                <a:ext uri="{FF2B5EF4-FFF2-40B4-BE49-F238E27FC236}">
                  <a16:creationId xmlns:a16="http://schemas.microsoft.com/office/drawing/2014/main" id="{0AB7A5F5-36E8-1CAB-31E0-B0BAD93F50B3}"/>
                </a:ext>
              </a:extLst>
            </p:cNvPr>
            <p:cNvSpPr/>
            <p:nvPr/>
          </p:nvSpPr>
          <p:spPr>
            <a:xfrm>
              <a:off x="3374686" y="2812640"/>
              <a:ext cx="1799904" cy="119416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B97242A2-0BC3-3530-D7D4-952CAD8E98A2}"/>
                </a:ext>
              </a:extLst>
            </p:cNvPr>
            <p:cNvPicPr>
              <a:picLocks noChangeAspect="1"/>
            </p:cNvPicPr>
            <p:nvPr/>
          </p:nvPicPr>
          <p:blipFill>
            <a:blip r:embed="rId4">
              <a:duotone>
                <a:prstClr val="black"/>
                <a:srgbClr val="FFFFFF">
                  <a:tint val="45000"/>
                  <a:satMod val="400000"/>
                </a:srgbClr>
              </a:duotone>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3448603" y="2892781"/>
              <a:ext cx="1033879" cy="1033879"/>
            </a:xfrm>
            <a:prstGeom prst="rect">
              <a:avLst/>
            </a:prstGeom>
          </p:spPr>
        </p:pic>
      </p:grpSp>
      <p:sp>
        <p:nvSpPr>
          <p:cNvPr id="28" name="TextBox 27">
            <a:extLst>
              <a:ext uri="{FF2B5EF4-FFF2-40B4-BE49-F238E27FC236}">
                <a16:creationId xmlns:a16="http://schemas.microsoft.com/office/drawing/2014/main" id="{07FFD73E-4D12-3EBE-CCF7-5C23C99E8697}"/>
              </a:ext>
            </a:extLst>
          </p:cNvPr>
          <p:cNvSpPr txBox="1"/>
          <p:nvPr/>
        </p:nvSpPr>
        <p:spPr>
          <a:xfrm>
            <a:off x="727133" y="4998541"/>
            <a:ext cx="10733741" cy="442674"/>
          </a:xfrm>
          <a:prstGeom prst="roundRect">
            <a:avLst/>
          </a:prstGeom>
          <a:solidFill>
            <a:srgbClr val="EBEBEB"/>
          </a:solidFill>
          <a:effectLst>
            <a:outerShdw blurRad="50800" dist="38100" dir="2700000" algn="tl" rotWithShape="0">
              <a:prstClr val="black">
                <a:alpha val="40000"/>
              </a:prstClr>
            </a:outerShdw>
          </a:effectLst>
        </p:spPr>
        <p:txBody>
          <a:bodyPr wrap="square" rtlCol="0" anchor="ctr">
            <a:spAutoFit/>
          </a:bodyPr>
          <a:lstStyle/>
          <a:p>
            <a:pPr algn="ctr">
              <a:spcAft>
                <a:spcPts val="1200"/>
              </a:spcAft>
            </a:pPr>
            <a:r>
              <a:rPr lang="en-US" sz="2000" i="1" dirty="0">
                <a:latin typeface="Avenir Next LT Pro Light" panose="020B0304020202020204" pitchFamily="34" charset="0"/>
              </a:rPr>
              <a:t>The MLC is the </a:t>
            </a:r>
            <a:r>
              <a:rPr lang="en-US" sz="2000" b="1" dirty="0">
                <a:solidFill>
                  <a:srgbClr val="1B75BC"/>
                </a:solidFill>
                <a:latin typeface="Avenir Next LT Pro" panose="020B0504020202020204" pitchFamily="34" charset="0"/>
              </a:rPr>
              <a:t>EXCLUSIVE</a:t>
            </a:r>
            <a:r>
              <a:rPr lang="en-US" sz="2000" i="1" dirty="0">
                <a:latin typeface="Avenir Next LT Pro Light" panose="020B0304020202020204" pitchFamily="34" charset="0"/>
              </a:rPr>
              <a:t> administrator of the new blanket digital mechanical license </a:t>
            </a:r>
          </a:p>
        </p:txBody>
      </p:sp>
      <p:grpSp>
        <p:nvGrpSpPr>
          <p:cNvPr id="29" name="Group 28">
            <a:extLst>
              <a:ext uri="{FF2B5EF4-FFF2-40B4-BE49-F238E27FC236}">
                <a16:creationId xmlns:a16="http://schemas.microsoft.com/office/drawing/2014/main" id="{8E137FBB-0AE3-ED36-0026-C11D3C30B6B7}"/>
              </a:ext>
            </a:extLst>
          </p:cNvPr>
          <p:cNvGrpSpPr/>
          <p:nvPr/>
        </p:nvGrpSpPr>
        <p:grpSpPr>
          <a:xfrm>
            <a:off x="727133" y="2054832"/>
            <a:ext cx="2307828" cy="1821057"/>
            <a:chOff x="731126" y="2518472"/>
            <a:chExt cx="2307828" cy="1821057"/>
          </a:xfrm>
        </p:grpSpPr>
        <p:sp>
          <p:nvSpPr>
            <p:cNvPr id="30" name="Rectangle: Rounded Corners 29">
              <a:extLst>
                <a:ext uri="{FF2B5EF4-FFF2-40B4-BE49-F238E27FC236}">
                  <a16:creationId xmlns:a16="http://schemas.microsoft.com/office/drawing/2014/main" id="{EFC06918-DFBF-B043-222A-79C160C75F1B}"/>
                </a:ext>
              </a:extLst>
            </p:cNvPr>
            <p:cNvSpPr/>
            <p:nvPr/>
          </p:nvSpPr>
          <p:spPr>
            <a:xfrm>
              <a:off x="731126" y="2518472"/>
              <a:ext cx="2307828" cy="182105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EB23A4A-D81C-86CE-A0F6-C8B55EB89EDD}"/>
                </a:ext>
              </a:extLst>
            </p:cNvPr>
            <p:cNvSpPr txBox="1"/>
            <p:nvPr/>
          </p:nvSpPr>
          <p:spPr>
            <a:xfrm>
              <a:off x="731127" y="2808158"/>
              <a:ext cx="2307827" cy="1200329"/>
            </a:xfrm>
            <a:prstGeom prst="rect">
              <a:avLst/>
            </a:prstGeom>
            <a:noFill/>
          </p:spPr>
          <p:txBody>
            <a:bodyPr wrap="square" lIns="45720" rIns="45720" rtlCol="0">
              <a:spAutoFit/>
            </a:bodyPr>
            <a:lstStyle/>
            <a:p>
              <a:pPr algn="ctr"/>
              <a:r>
                <a:rPr lang="en-US" sz="1500" b="1" dirty="0">
                  <a:solidFill>
                    <a:srgbClr val="FFFFFF"/>
                  </a:solidFill>
                  <a:latin typeface="Avenir Next LT Pro" panose="020B0504020202020204" pitchFamily="34" charset="0"/>
                </a:rPr>
                <a:t>DSPs in U.S.</a:t>
              </a:r>
            </a:p>
            <a:p>
              <a:pPr algn="ctr"/>
              <a:r>
                <a:rPr lang="en-US" sz="1500" b="1" dirty="0">
                  <a:solidFill>
                    <a:srgbClr val="FFFFFF"/>
                  </a:solidFill>
                  <a:latin typeface="Avenir Next LT Pro" panose="020B0504020202020204" pitchFamily="34" charset="0"/>
                </a:rPr>
                <a:t>Sound Recordings Only </a:t>
              </a:r>
              <a:r>
                <a:rPr lang="en-US" sz="1400" i="1" dirty="0">
                  <a:solidFill>
                    <a:srgbClr val="FFFFFF"/>
                  </a:solidFill>
                  <a:latin typeface="Avenir Next LT Pro" panose="020B0504020202020204" pitchFamily="34" charset="0"/>
                </a:rPr>
                <a:t>Interactive Streams</a:t>
              </a:r>
            </a:p>
            <a:p>
              <a:pPr algn="ctr"/>
              <a:r>
                <a:rPr lang="en-US" sz="1400" i="1" dirty="0">
                  <a:solidFill>
                    <a:srgbClr val="FFFFFF"/>
                  </a:solidFill>
                  <a:latin typeface="Avenir Next LT Pro" panose="020B0504020202020204" pitchFamily="34" charset="0"/>
                </a:rPr>
                <a:t>Limited Downloads</a:t>
              </a:r>
            </a:p>
            <a:p>
              <a:pPr algn="ctr"/>
              <a:r>
                <a:rPr lang="en-US" sz="1400" i="1" dirty="0">
                  <a:solidFill>
                    <a:srgbClr val="FFFFFF"/>
                  </a:solidFill>
                  <a:latin typeface="Avenir Next LT Pro" panose="020B0504020202020204" pitchFamily="34" charset="0"/>
                </a:rPr>
                <a:t>Permanent Downloads</a:t>
              </a:r>
            </a:p>
          </p:txBody>
        </p:sp>
      </p:grpSp>
      <p:grpSp>
        <p:nvGrpSpPr>
          <p:cNvPr id="32" name="Group 31">
            <a:extLst>
              <a:ext uri="{FF2B5EF4-FFF2-40B4-BE49-F238E27FC236}">
                <a16:creationId xmlns:a16="http://schemas.microsoft.com/office/drawing/2014/main" id="{80BC69B4-D4E1-3143-9793-927B2D41EBDC}"/>
              </a:ext>
            </a:extLst>
          </p:cNvPr>
          <p:cNvGrpSpPr/>
          <p:nvPr/>
        </p:nvGrpSpPr>
        <p:grpSpPr>
          <a:xfrm>
            <a:off x="9249019" y="2043942"/>
            <a:ext cx="2307828" cy="1821057"/>
            <a:chOff x="8938276" y="2703493"/>
            <a:chExt cx="2307828" cy="1821057"/>
          </a:xfrm>
          <a:solidFill>
            <a:srgbClr val="FFD200"/>
          </a:solidFill>
        </p:grpSpPr>
        <p:sp>
          <p:nvSpPr>
            <p:cNvPr id="33" name="Rectangle: Rounded Corners 32">
              <a:extLst>
                <a:ext uri="{FF2B5EF4-FFF2-40B4-BE49-F238E27FC236}">
                  <a16:creationId xmlns:a16="http://schemas.microsoft.com/office/drawing/2014/main" id="{F0AD8753-200E-499B-DFB6-2FD36A4CFAC5}"/>
                </a:ext>
              </a:extLst>
            </p:cNvPr>
            <p:cNvSpPr/>
            <p:nvPr/>
          </p:nvSpPr>
          <p:spPr>
            <a:xfrm>
              <a:off x="8938276" y="2703493"/>
              <a:ext cx="2307828" cy="18210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4B50DF3-7CD6-CF84-6C11-4D064BFDD43B}"/>
                </a:ext>
              </a:extLst>
            </p:cNvPr>
            <p:cNvSpPr txBox="1"/>
            <p:nvPr/>
          </p:nvSpPr>
          <p:spPr>
            <a:xfrm>
              <a:off x="8956920" y="2910511"/>
              <a:ext cx="2270540" cy="1446550"/>
            </a:xfrm>
            <a:prstGeom prst="rect">
              <a:avLst/>
            </a:prstGeom>
            <a:grpFill/>
          </p:spPr>
          <p:txBody>
            <a:bodyPr wrap="square" rtlCol="0">
              <a:spAutoFit/>
            </a:bodyPr>
            <a:lstStyle/>
            <a:p>
              <a:pPr algn="ctr"/>
              <a:r>
                <a:rPr lang="en-US" sz="1500" b="1" dirty="0">
                  <a:latin typeface="Avenir Next LT Pro" panose="020B0504020202020204" pitchFamily="34" charset="0"/>
                </a:rPr>
                <a:t>Musical Works Rightsholders</a:t>
              </a:r>
            </a:p>
            <a:p>
              <a:pPr algn="ctr"/>
              <a:r>
                <a:rPr lang="en-US" sz="1400" dirty="0">
                  <a:latin typeface="Avenir Next LT Pro" panose="020B0504020202020204" pitchFamily="34" charset="0"/>
                </a:rPr>
                <a:t>Music Publishers</a:t>
              </a:r>
            </a:p>
            <a:p>
              <a:pPr algn="ctr"/>
              <a:r>
                <a:rPr lang="en-US" sz="1400" dirty="0">
                  <a:latin typeface="Avenir Next LT Pro" panose="020B0504020202020204" pitchFamily="34" charset="0"/>
                </a:rPr>
                <a:t>Publishing Administrators</a:t>
              </a:r>
            </a:p>
            <a:p>
              <a:pPr algn="ctr"/>
              <a:r>
                <a:rPr lang="en-US" sz="1400" dirty="0">
                  <a:latin typeface="Avenir Next LT Pro" panose="020B0504020202020204" pitchFamily="34" charset="0"/>
                </a:rPr>
                <a:t>Self-administered writers</a:t>
              </a:r>
            </a:p>
            <a:p>
              <a:pPr algn="ctr"/>
              <a:r>
                <a:rPr lang="en-US" sz="1400" dirty="0">
                  <a:latin typeface="Avenir Next LT Pro" panose="020B0504020202020204" pitchFamily="34" charset="0"/>
                </a:rPr>
                <a:t>Ex-U.S. </a:t>
              </a:r>
              <a:r>
                <a:rPr lang="en-US" sz="1400" dirty="0" err="1">
                  <a:latin typeface="Avenir Next LT Pro" panose="020B0504020202020204" pitchFamily="34" charset="0"/>
                </a:rPr>
                <a:t>CMOs</a:t>
              </a:r>
              <a:endParaRPr lang="en-US" sz="1400" dirty="0">
                <a:latin typeface="Avenir Next LT Pro" panose="020B0504020202020204" pitchFamily="34" charset="0"/>
              </a:endParaRPr>
            </a:p>
          </p:txBody>
        </p:sp>
      </p:grpSp>
    </p:spTree>
    <p:custDataLst>
      <p:tags r:id="rId1"/>
    </p:custDataLst>
    <p:extLst>
      <p:ext uri="{BB962C8B-B14F-4D97-AF65-F5344CB8AC3E}">
        <p14:creationId xmlns:p14="http://schemas.microsoft.com/office/powerpoint/2010/main" val="73308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a:prstGeom prst="rect">
            <a:avLst/>
          </a:prstGeom>
        </p:spPr>
        <p:txBody>
          <a:bodyPr>
            <a:normAutofit fontScale="90000"/>
          </a:bodyPr>
          <a:lstStyle/>
          <a:p>
            <a:r>
              <a:rPr lang="en-US" dirty="0"/>
              <a:t>Copyright Basics: Musical Works and Sound Recordings</a:t>
            </a:r>
          </a:p>
        </p:txBody>
      </p:sp>
      <p:grpSp>
        <p:nvGrpSpPr>
          <p:cNvPr id="3" name="Group 2">
            <a:extLst>
              <a:ext uri="{FF2B5EF4-FFF2-40B4-BE49-F238E27FC236}">
                <a16:creationId xmlns:a16="http://schemas.microsoft.com/office/drawing/2014/main" id="{5E1899D8-3054-3110-2CE1-E81D23AB0961}"/>
              </a:ext>
            </a:extLst>
          </p:cNvPr>
          <p:cNvGrpSpPr/>
          <p:nvPr/>
        </p:nvGrpSpPr>
        <p:grpSpPr>
          <a:xfrm>
            <a:off x="624597" y="2675888"/>
            <a:ext cx="4978827" cy="2554545"/>
            <a:chOff x="624597" y="2675888"/>
            <a:chExt cx="4978827" cy="2554545"/>
          </a:xfrm>
        </p:grpSpPr>
        <p:sp>
          <p:nvSpPr>
            <p:cNvPr id="9" name="Rectangle 8">
              <a:extLst>
                <a:ext uri="{FF2B5EF4-FFF2-40B4-BE49-F238E27FC236}">
                  <a16:creationId xmlns:a16="http://schemas.microsoft.com/office/drawing/2014/main" id="{012F955E-ABC0-C449-74EC-ACBF3217AB58}"/>
                </a:ext>
              </a:extLst>
            </p:cNvPr>
            <p:cNvSpPr/>
            <p:nvPr/>
          </p:nvSpPr>
          <p:spPr>
            <a:xfrm>
              <a:off x="944637" y="3075710"/>
              <a:ext cx="4297680" cy="1228437"/>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venir Next LT Pro Light" panose="020B0304020202020204" pitchFamily="34" charset="0"/>
              </a:endParaRPr>
            </a:p>
          </p:txBody>
        </p:sp>
        <p:sp>
          <p:nvSpPr>
            <p:cNvPr id="10" name="TextBox 9">
              <a:extLst>
                <a:ext uri="{FF2B5EF4-FFF2-40B4-BE49-F238E27FC236}">
                  <a16:creationId xmlns:a16="http://schemas.microsoft.com/office/drawing/2014/main" id="{427EE5CD-4CAA-2778-A85E-55FD0400C1E2}"/>
                </a:ext>
              </a:extLst>
            </p:cNvPr>
            <p:cNvSpPr txBox="1"/>
            <p:nvPr/>
          </p:nvSpPr>
          <p:spPr>
            <a:xfrm>
              <a:off x="624597" y="2675888"/>
              <a:ext cx="4978827" cy="2554545"/>
            </a:xfrm>
            <a:prstGeom prst="rect">
              <a:avLst/>
            </a:prstGeom>
            <a:noFill/>
          </p:spPr>
          <p:txBody>
            <a:bodyPr wrap="square" rtlCol="0">
              <a:spAutoFit/>
            </a:bodyPr>
            <a:lstStyle/>
            <a:p>
              <a:pPr algn="ctr"/>
              <a:r>
                <a:rPr lang="en-US" sz="1400" dirty="0">
                  <a:latin typeface="Avenir Next LT Pro" panose="020B0504020202020204" pitchFamily="34" charset="0"/>
                </a:rPr>
                <a:t>(Copyright law calls these </a:t>
              </a:r>
              <a:r>
                <a:rPr lang="en-US" sz="1400" b="1" dirty="0">
                  <a:latin typeface="Avenir Next LT Pro" panose="020B0504020202020204" pitchFamily="34" charset="0"/>
                </a:rPr>
                <a:t>MUSICAL WORKS )</a:t>
              </a:r>
            </a:p>
            <a:p>
              <a:pPr algn="ctr"/>
              <a:endParaRPr lang="en-US" sz="1400" i="1" dirty="0">
                <a:latin typeface="Avenir Next LT Pro" panose="020B0504020202020204" pitchFamily="34" charset="0"/>
              </a:endParaRPr>
            </a:p>
            <a:p>
              <a:pPr algn="ctr"/>
              <a:r>
                <a:rPr lang="en-US" sz="1400" i="1" dirty="0">
                  <a:solidFill>
                    <a:srgbClr val="FFFFFF"/>
                  </a:solidFill>
                  <a:latin typeface="Avenir Next LT Pro" panose="020B0504020202020204" pitchFamily="34" charset="0"/>
                </a:rPr>
                <a:t>Created by:  </a:t>
              </a:r>
            </a:p>
            <a:p>
              <a:pPr algn="ctr">
                <a:spcAft>
                  <a:spcPts val="600"/>
                </a:spcAft>
              </a:pPr>
              <a:r>
                <a:rPr lang="en-US" dirty="0">
                  <a:solidFill>
                    <a:srgbClr val="FFFFFF"/>
                  </a:solidFill>
                  <a:latin typeface="Avenir Next LT Pro" panose="020B0504020202020204" pitchFamily="34" charset="0"/>
                </a:rPr>
                <a:t>Songwriters or Composers and Lyricists</a:t>
              </a:r>
            </a:p>
            <a:p>
              <a:pPr algn="ctr"/>
              <a:r>
                <a:rPr lang="en-US" sz="1400" i="1" dirty="0">
                  <a:solidFill>
                    <a:srgbClr val="FFFFFF"/>
                  </a:solidFill>
                  <a:latin typeface="Avenir Next LT Pro" panose="020B0504020202020204" pitchFamily="34" charset="0"/>
                </a:rPr>
                <a:t>Often administered by:  </a:t>
              </a:r>
            </a:p>
            <a:p>
              <a:pPr algn="ctr">
                <a:spcAft>
                  <a:spcPts val="1800"/>
                </a:spcAft>
              </a:pPr>
              <a:r>
                <a:rPr lang="en-US" dirty="0">
                  <a:solidFill>
                    <a:srgbClr val="FFFFFF"/>
                  </a:solidFill>
                  <a:latin typeface="Avenir Next LT Pro" panose="020B0504020202020204" pitchFamily="34" charset="0"/>
                </a:rPr>
                <a:t>Music Publishers</a:t>
              </a:r>
            </a:p>
            <a:p>
              <a:pPr algn="ctr">
                <a:spcAft>
                  <a:spcPts val="600"/>
                </a:spcAft>
              </a:pPr>
              <a:r>
                <a:rPr lang="en-US" sz="1600" dirty="0">
                  <a:latin typeface="Avenir Next LT Pro" panose="020B0504020202020204" pitchFamily="34" charset="0"/>
                </a:rPr>
                <a:t>The music (a melody, rhythm, and/or harmony that could be expressed in a system of musical notation) and the words (lyrics) if any</a:t>
              </a:r>
              <a:endParaRPr lang="en-US" sz="1400" dirty="0">
                <a:latin typeface="Avenir Next LT Pro" panose="020B0504020202020204" pitchFamily="34" charset="0"/>
              </a:endParaRPr>
            </a:p>
          </p:txBody>
        </p:sp>
      </p:grpSp>
      <p:sp>
        <p:nvSpPr>
          <p:cNvPr id="11" name="TextBox 10">
            <a:extLst>
              <a:ext uri="{FF2B5EF4-FFF2-40B4-BE49-F238E27FC236}">
                <a16:creationId xmlns:a16="http://schemas.microsoft.com/office/drawing/2014/main" id="{B3B3F16A-F363-6108-55D2-49FFC4D833ED}"/>
              </a:ext>
            </a:extLst>
          </p:cNvPr>
          <p:cNvSpPr txBox="1"/>
          <p:nvPr/>
        </p:nvSpPr>
        <p:spPr>
          <a:xfrm>
            <a:off x="807480" y="2072293"/>
            <a:ext cx="4571995" cy="461665"/>
          </a:xfrm>
          <a:prstGeom prst="rect">
            <a:avLst/>
          </a:prstGeom>
          <a:noFill/>
        </p:spPr>
        <p:txBody>
          <a:bodyPr wrap="square" rtlCol="0">
            <a:spAutoFit/>
          </a:bodyPr>
          <a:lstStyle/>
          <a:p>
            <a:pPr algn="ctr"/>
            <a:r>
              <a:rPr lang="en-US" sz="2400" b="1" dirty="0">
                <a:solidFill>
                  <a:srgbClr val="1B75BC"/>
                </a:solidFill>
                <a:latin typeface="Avenir Next LT Pro" panose="020B0504020202020204" pitchFamily="34" charset="0"/>
              </a:rPr>
              <a:t>Songs or Compositions</a:t>
            </a:r>
          </a:p>
        </p:txBody>
      </p:sp>
      <p:pic>
        <p:nvPicPr>
          <p:cNvPr id="12" name="Graphic 11" descr="Music">
            <a:extLst>
              <a:ext uri="{FF2B5EF4-FFF2-40B4-BE49-F238E27FC236}">
                <a16:creationId xmlns:a16="http://schemas.microsoft.com/office/drawing/2014/main" id="{652CE32E-81D1-EB66-140C-89986F4DCC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6277" y="1227383"/>
            <a:ext cx="914400" cy="914400"/>
          </a:xfrm>
          <a:prstGeom prst="rect">
            <a:avLst/>
          </a:prstGeom>
        </p:spPr>
      </p:pic>
      <p:sp>
        <p:nvSpPr>
          <p:cNvPr id="13" name="TextBox 12">
            <a:extLst>
              <a:ext uri="{FF2B5EF4-FFF2-40B4-BE49-F238E27FC236}">
                <a16:creationId xmlns:a16="http://schemas.microsoft.com/office/drawing/2014/main" id="{4988D2CC-A75D-50BD-9F34-08BAADE70247}"/>
              </a:ext>
            </a:extLst>
          </p:cNvPr>
          <p:cNvSpPr txBox="1"/>
          <p:nvPr/>
        </p:nvSpPr>
        <p:spPr>
          <a:xfrm>
            <a:off x="624597" y="5560074"/>
            <a:ext cx="4937760" cy="461665"/>
          </a:xfrm>
          <a:prstGeom prst="rect">
            <a:avLst/>
          </a:prstGeom>
          <a:noFill/>
        </p:spPr>
        <p:txBody>
          <a:bodyPr wrap="square">
            <a:spAutoFit/>
          </a:bodyPr>
          <a:lstStyle/>
          <a:p>
            <a:pPr algn="ctr">
              <a:spcAft>
                <a:spcPts val="600"/>
              </a:spcAft>
            </a:pPr>
            <a:r>
              <a:rPr lang="en-US" sz="1200" i="1" dirty="0">
                <a:latin typeface="Avenir Next LT Pro" panose="020B0504020202020204" pitchFamily="34" charset="0"/>
              </a:rPr>
              <a:t>Example:  The song “Yesterday” was co-written by John Lennon and Paul McCartney</a:t>
            </a:r>
          </a:p>
        </p:txBody>
      </p:sp>
      <p:sp>
        <p:nvSpPr>
          <p:cNvPr id="16" name="TextBox 15">
            <a:extLst>
              <a:ext uri="{FF2B5EF4-FFF2-40B4-BE49-F238E27FC236}">
                <a16:creationId xmlns:a16="http://schemas.microsoft.com/office/drawing/2014/main" id="{7540B341-CEC4-51AA-AAE7-B1E04C9B7EF4}"/>
              </a:ext>
            </a:extLst>
          </p:cNvPr>
          <p:cNvSpPr txBox="1"/>
          <p:nvPr/>
        </p:nvSpPr>
        <p:spPr>
          <a:xfrm>
            <a:off x="7065344" y="2072293"/>
            <a:ext cx="4114800" cy="461665"/>
          </a:xfrm>
          <a:prstGeom prst="rect">
            <a:avLst/>
          </a:prstGeom>
          <a:noFill/>
        </p:spPr>
        <p:txBody>
          <a:bodyPr wrap="square" rtlCol="0">
            <a:spAutoFit/>
          </a:bodyPr>
          <a:lstStyle/>
          <a:p>
            <a:pPr algn="ctr"/>
            <a:r>
              <a:rPr lang="en-US" sz="2400" b="1">
                <a:solidFill>
                  <a:srgbClr val="1B75BC"/>
                </a:solidFill>
                <a:latin typeface="Avenir Next LT Pro" panose="020B0504020202020204" pitchFamily="34" charset="0"/>
              </a:rPr>
              <a:t>Recordings</a:t>
            </a:r>
          </a:p>
        </p:txBody>
      </p:sp>
      <p:pic>
        <p:nvPicPr>
          <p:cNvPr id="19" name="Graphic 18" descr="Soundwave">
            <a:extLst>
              <a:ext uri="{FF2B5EF4-FFF2-40B4-BE49-F238E27FC236}">
                <a16:creationId xmlns:a16="http://schemas.microsoft.com/office/drawing/2014/main" id="{07DCC0DE-D7BF-F738-A3CB-AFDEFA6218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5544" y="1227383"/>
            <a:ext cx="914400" cy="914400"/>
          </a:xfrm>
          <a:prstGeom prst="rect">
            <a:avLst/>
          </a:prstGeom>
        </p:spPr>
      </p:pic>
      <p:grpSp>
        <p:nvGrpSpPr>
          <p:cNvPr id="4" name="Group 3">
            <a:extLst>
              <a:ext uri="{FF2B5EF4-FFF2-40B4-BE49-F238E27FC236}">
                <a16:creationId xmlns:a16="http://schemas.microsoft.com/office/drawing/2014/main" id="{559CE745-FF89-FB5B-B1ED-ABB1DB32D5B6}"/>
              </a:ext>
            </a:extLst>
          </p:cNvPr>
          <p:cNvGrpSpPr/>
          <p:nvPr/>
        </p:nvGrpSpPr>
        <p:grpSpPr>
          <a:xfrm>
            <a:off x="6670710" y="2675888"/>
            <a:ext cx="4978827" cy="2631490"/>
            <a:chOff x="6670710" y="2675888"/>
            <a:chExt cx="4978827" cy="2631490"/>
          </a:xfrm>
        </p:grpSpPr>
        <p:sp>
          <p:nvSpPr>
            <p:cNvPr id="8" name="Rectangle 7">
              <a:extLst>
                <a:ext uri="{FF2B5EF4-FFF2-40B4-BE49-F238E27FC236}">
                  <a16:creationId xmlns:a16="http://schemas.microsoft.com/office/drawing/2014/main" id="{6992D4B3-B27D-791B-9489-16280FA3649A}"/>
                </a:ext>
              </a:extLst>
            </p:cNvPr>
            <p:cNvSpPr/>
            <p:nvPr/>
          </p:nvSpPr>
          <p:spPr>
            <a:xfrm>
              <a:off x="6973904" y="3071093"/>
              <a:ext cx="4297680" cy="1228437"/>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venir Next LT Pro Light" panose="020B0304020202020204" pitchFamily="34" charset="0"/>
              </a:endParaRPr>
            </a:p>
          </p:txBody>
        </p:sp>
        <p:sp>
          <p:nvSpPr>
            <p:cNvPr id="20" name="TextBox 19">
              <a:extLst>
                <a:ext uri="{FF2B5EF4-FFF2-40B4-BE49-F238E27FC236}">
                  <a16:creationId xmlns:a16="http://schemas.microsoft.com/office/drawing/2014/main" id="{B0ECC4B8-C45B-8961-0BD9-203641D4B23A}"/>
                </a:ext>
              </a:extLst>
            </p:cNvPr>
            <p:cNvSpPr txBox="1"/>
            <p:nvPr/>
          </p:nvSpPr>
          <p:spPr>
            <a:xfrm>
              <a:off x="6670710" y="2675888"/>
              <a:ext cx="4978827" cy="2631490"/>
            </a:xfrm>
            <a:prstGeom prst="rect">
              <a:avLst/>
            </a:prstGeom>
            <a:noFill/>
          </p:spPr>
          <p:txBody>
            <a:bodyPr wrap="square" rtlCol="0">
              <a:spAutoFit/>
            </a:bodyPr>
            <a:lstStyle/>
            <a:p>
              <a:pPr algn="ctr"/>
              <a:r>
                <a:rPr lang="en-US" sz="1400" dirty="0">
                  <a:latin typeface="Avenir Next LT Pro" panose="020B0504020202020204" pitchFamily="34" charset="0"/>
                </a:rPr>
                <a:t>(Copyright law calls these </a:t>
              </a:r>
              <a:r>
                <a:rPr lang="en-US" sz="1400" b="1" dirty="0">
                  <a:latin typeface="Avenir Next LT Pro" panose="020B0504020202020204" pitchFamily="34" charset="0"/>
                </a:rPr>
                <a:t>SOUND RECORDINGS)</a:t>
              </a:r>
            </a:p>
            <a:p>
              <a:pPr algn="ctr"/>
              <a:endParaRPr lang="en-US" sz="1400" i="1" dirty="0">
                <a:latin typeface="Avenir Next LT Pro" panose="020B0504020202020204" pitchFamily="34" charset="0"/>
              </a:endParaRPr>
            </a:p>
            <a:p>
              <a:pPr algn="ctr"/>
              <a:r>
                <a:rPr lang="en-US" sz="1400" i="1" dirty="0">
                  <a:solidFill>
                    <a:srgbClr val="FFFFFF"/>
                  </a:solidFill>
                  <a:latin typeface="Avenir Next LT Pro" panose="020B0504020202020204" pitchFamily="34" charset="0"/>
                </a:rPr>
                <a:t>Created by:</a:t>
              </a:r>
            </a:p>
            <a:p>
              <a:pPr algn="ctr">
                <a:spcAft>
                  <a:spcPts val="600"/>
                </a:spcAft>
              </a:pPr>
              <a:r>
                <a:rPr lang="en-US" dirty="0">
                  <a:solidFill>
                    <a:srgbClr val="FFFFFF"/>
                  </a:solidFill>
                  <a:latin typeface="Avenir Next LT Pro" panose="020B0504020202020204" pitchFamily="34" charset="0"/>
                </a:rPr>
                <a:t>Recording Artists and Producers</a:t>
              </a:r>
            </a:p>
            <a:p>
              <a:pPr algn="ctr"/>
              <a:r>
                <a:rPr lang="en-US" sz="1400" i="1" dirty="0">
                  <a:solidFill>
                    <a:srgbClr val="FFFFFF"/>
                  </a:solidFill>
                  <a:latin typeface="Avenir Next LT Pro" panose="020B0504020202020204" pitchFamily="34" charset="0"/>
                </a:rPr>
                <a:t>Often distributed by:</a:t>
              </a:r>
            </a:p>
            <a:p>
              <a:pPr algn="ctr">
                <a:spcAft>
                  <a:spcPts val="1800"/>
                </a:spcAft>
              </a:pPr>
              <a:r>
                <a:rPr lang="en-US" dirty="0">
                  <a:solidFill>
                    <a:srgbClr val="FFFFFF"/>
                  </a:solidFill>
                  <a:latin typeface="Avenir Next LT Pro" panose="020B0504020202020204" pitchFamily="34" charset="0"/>
                </a:rPr>
                <a:t>Record Companies</a:t>
              </a:r>
            </a:p>
            <a:p>
              <a:pPr algn="ctr">
                <a:spcAft>
                  <a:spcPts val="600"/>
                </a:spcAft>
              </a:pPr>
              <a:r>
                <a:rPr lang="en-US" sz="1600" dirty="0">
                  <a:latin typeface="Avenir Next LT Pro" panose="020B0504020202020204" pitchFamily="34" charset="0"/>
                </a:rPr>
                <a:t>The recording of sounds.</a:t>
              </a:r>
            </a:p>
            <a:p>
              <a:pPr algn="ctr">
                <a:spcAft>
                  <a:spcPts val="600"/>
                </a:spcAft>
              </a:pPr>
              <a:r>
                <a:rPr lang="en-US" sz="1600" dirty="0">
                  <a:latin typeface="Avenir Next LT Pro" panose="020B0504020202020204" pitchFamily="34" charset="0"/>
                </a:rPr>
                <a:t>A Sound Recording is </a:t>
              </a:r>
              <a:r>
                <a:rPr lang="en-US" sz="1600" dirty="0">
                  <a:solidFill>
                    <a:srgbClr val="1B75BC"/>
                  </a:solidFill>
                  <a:latin typeface="Avenir Next LT Pro" panose="020B0504020202020204" pitchFamily="34" charset="0"/>
                </a:rPr>
                <a:t>not</a:t>
              </a:r>
              <a:r>
                <a:rPr lang="en-US" sz="1600" dirty="0">
                  <a:latin typeface="Avenir Next LT Pro" panose="020B0504020202020204" pitchFamily="34" charset="0"/>
                </a:rPr>
                <a:t> the same as an Audiovisual Work (video)</a:t>
              </a:r>
              <a:endParaRPr lang="en-US" sz="1400" dirty="0">
                <a:latin typeface="Avenir Next LT Pro" panose="020B0504020202020204" pitchFamily="34" charset="0"/>
              </a:endParaRPr>
            </a:p>
          </p:txBody>
        </p:sp>
      </p:grpSp>
      <p:sp>
        <p:nvSpPr>
          <p:cNvPr id="21" name="TextBox 20">
            <a:extLst>
              <a:ext uri="{FF2B5EF4-FFF2-40B4-BE49-F238E27FC236}">
                <a16:creationId xmlns:a16="http://schemas.microsoft.com/office/drawing/2014/main" id="{5C7D5C11-0AA1-C5D8-B6E9-A38EE9C9741D}"/>
              </a:ext>
            </a:extLst>
          </p:cNvPr>
          <p:cNvSpPr txBox="1"/>
          <p:nvPr/>
        </p:nvSpPr>
        <p:spPr>
          <a:xfrm>
            <a:off x="6653864" y="5574490"/>
            <a:ext cx="4937760" cy="830997"/>
          </a:xfrm>
          <a:prstGeom prst="rect">
            <a:avLst/>
          </a:prstGeom>
          <a:noFill/>
        </p:spPr>
        <p:txBody>
          <a:bodyPr wrap="square">
            <a:spAutoFit/>
          </a:bodyPr>
          <a:lstStyle/>
          <a:p>
            <a:pPr algn="ctr">
              <a:spcAft>
                <a:spcPts val="600"/>
              </a:spcAft>
            </a:pPr>
            <a:r>
              <a:rPr lang="en-US" sz="1200" i="1" dirty="0">
                <a:latin typeface="Avenir Next LT Pro" panose="020B0504020202020204" pitchFamily="34" charset="0"/>
              </a:rPr>
              <a:t>Example: The song “Yesterday” was first performed and recorded by The Beatles, but numerous other artists subsequently performed and recorded (or “covered”) this song, including Elvis Presley, Aretha Franklin, and Frank Sinatra</a:t>
            </a:r>
          </a:p>
        </p:txBody>
      </p:sp>
      <p:cxnSp>
        <p:nvCxnSpPr>
          <p:cNvPr id="26" name="Straight Connector 25">
            <a:extLst>
              <a:ext uri="{FF2B5EF4-FFF2-40B4-BE49-F238E27FC236}">
                <a16:creationId xmlns:a16="http://schemas.microsoft.com/office/drawing/2014/main" id="{3F10700F-5B85-126F-CF26-A02F94FF83BE}"/>
              </a:ext>
            </a:extLst>
          </p:cNvPr>
          <p:cNvCxnSpPr/>
          <p:nvPr/>
        </p:nvCxnSpPr>
        <p:spPr>
          <a:xfrm>
            <a:off x="6116533" y="1515646"/>
            <a:ext cx="0" cy="4480560"/>
          </a:xfrm>
          <a:prstGeom prst="line">
            <a:avLst/>
          </a:prstGeom>
          <a:ln w="38100">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5D412637-36E2-DFBF-5CA5-064203DEFBEA}"/>
              </a:ext>
            </a:extLst>
          </p:cNvPr>
          <p:cNvCxnSpPr>
            <a:cxnSpLocks/>
          </p:cNvCxnSpPr>
          <p:nvPr/>
        </p:nvCxnSpPr>
        <p:spPr>
          <a:xfrm>
            <a:off x="1791150" y="5449459"/>
            <a:ext cx="260465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D4882C-A999-B54E-7BF0-DAB336F26DAA}"/>
              </a:ext>
            </a:extLst>
          </p:cNvPr>
          <p:cNvCxnSpPr>
            <a:cxnSpLocks/>
          </p:cNvCxnSpPr>
          <p:nvPr/>
        </p:nvCxnSpPr>
        <p:spPr>
          <a:xfrm>
            <a:off x="7864475" y="5449459"/>
            <a:ext cx="260465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2616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a:prstGeom prst="rect">
            <a:avLst/>
          </a:prstGeom>
        </p:spPr>
        <p:txBody>
          <a:bodyPr>
            <a:normAutofit fontScale="90000"/>
          </a:bodyPr>
          <a:lstStyle/>
          <a:p>
            <a:r>
              <a:rPr lang="en-US" dirty="0"/>
              <a:t>Copyright Basics: Rights and Revenue</a:t>
            </a:r>
          </a:p>
        </p:txBody>
      </p:sp>
      <p:sp>
        <p:nvSpPr>
          <p:cNvPr id="201" name="TextBox 200">
            <a:extLst>
              <a:ext uri="{FF2B5EF4-FFF2-40B4-BE49-F238E27FC236}">
                <a16:creationId xmlns:a16="http://schemas.microsoft.com/office/drawing/2014/main" id="{8CD1422F-3B89-404F-A680-D21B2668A801}"/>
              </a:ext>
            </a:extLst>
          </p:cNvPr>
          <p:cNvSpPr txBox="1"/>
          <p:nvPr/>
        </p:nvSpPr>
        <p:spPr>
          <a:xfrm>
            <a:off x="4644546" y="1176528"/>
            <a:ext cx="2902909" cy="707886"/>
          </a:xfrm>
          <a:prstGeom prst="rect">
            <a:avLst/>
          </a:prstGeom>
          <a:noFill/>
        </p:spPr>
        <p:txBody>
          <a:bodyPr wrap="square" rtlCol="0" anchor="t">
            <a:spAutoFit/>
          </a:bodyPr>
          <a:lstStyle/>
          <a:p>
            <a:pPr algn="ctr"/>
            <a:r>
              <a:rPr lang="en-US" sz="2000" dirty="0">
                <a:solidFill>
                  <a:srgbClr val="1B75BC"/>
                </a:solidFill>
                <a:latin typeface="Avenir Next LT Pro" panose="020B0504020202020204" pitchFamily="34" charset="0"/>
              </a:rPr>
              <a:t>MUSICAL WORK EXCLUSIVE RIGHTS</a:t>
            </a:r>
          </a:p>
        </p:txBody>
      </p:sp>
      <p:cxnSp>
        <p:nvCxnSpPr>
          <p:cNvPr id="91" name="Straight Connector 90">
            <a:extLst>
              <a:ext uri="{FF2B5EF4-FFF2-40B4-BE49-F238E27FC236}">
                <a16:creationId xmlns:a16="http://schemas.microsoft.com/office/drawing/2014/main" id="{42FFC2E6-3AD8-4F98-8290-600A34F0EE5B}"/>
              </a:ext>
            </a:extLst>
          </p:cNvPr>
          <p:cNvCxnSpPr>
            <a:cxnSpLocks/>
          </p:cNvCxnSpPr>
          <p:nvPr/>
        </p:nvCxnSpPr>
        <p:spPr>
          <a:xfrm flipV="1">
            <a:off x="2488454" y="2405201"/>
            <a:ext cx="0" cy="2194560"/>
          </a:xfrm>
          <a:prstGeom prst="line">
            <a:avLst/>
          </a:prstGeom>
          <a:ln>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95BA18C-9008-A248-B31D-BCE3B74883FE}"/>
              </a:ext>
            </a:extLst>
          </p:cNvPr>
          <p:cNvGrpSpPr/>
          <p:nvPr/>
        </p:nvGrpSpPr>
        <p:grpSpPr>
          <a:xfrm>
            <a:off x="390797" y="2302807"/>
            <a:ext cx="1828800" cy="2117830"/>
            <a:chOff x="390797" y="2302807"/>
            <a:chExt cx="1828800" cy="2117830"/>
          </a:xfrm>
        </p:grpSpPr>
        <p:grpSp>
          <p:nvGrpSpPr>
            <p:cNvPr id="72" name="Group 71">
              <a:extLst>
                <a:ext uri="{FF2B5EF4-FFF2-40B4-BE49-F238E27FC236}">
                  <a16:creationId xmlns:a16="http://schemas.microsoft.com/office/drawing/2014/main" id="{30639B79-80F8-7746-944E-AA2C8AB5D072}"/>
                </a:ext>
              </a:extLst>
            </p:cNvPr>
            <p:cNvGrpSpPr>
              <a:grpSpLocks noChangeAspect="1"/>
            </p:cNvGrpSpPr>
            <p:nvPr/>
          </p:nvGrpSpPr>
          <p:grpSpPr>
            <a:xfrm>
              <a:off x="698566" y="2302807"/>
              <a:ext cx="1213263" cy="1239292"/>
              <a:chOff x="738810" y="1126106"/>
              <a:chExt cx="895195" cy="914400"/>
            </a:xfrm>
          </p:grpSpPr>
          <p:pic>
            <p:nvPicPr>
              <p:cNvPr id="74" name="Picture 73" descr="Icon&#10;&#10;Description automatically generated">
                <a:extLst>
                  <a:ext uri="{FF2B5EF4-FFF2-40B4-BE49-F238E27FC236}">
                    <a16:creationId xmlns:a16="http://schemas.microsoft.com/office/drawing/2014/main" id="{0BC4D0C6-52B9-7D4B-8853-252855465F2B}"/>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0749" y="1334861"/>
                <a:ext cx="492487" cy="493324"/>
              </a:xfrm>
              <a:prstGeom prst="rect">
                <a:avLst/>
              </a:prstGeom>
            </p:spPr>
          </p:pic>
          <p:pic>
            <p:nvPicPr>
              <p:cNvPr id="75" name="Picture 74" descr="Icon&#10;&#10;Description automatically generated">
                <a:extLst>
                  <a:ext uri="{FF2B5EF4-FFF2-40B4-BE49-F238E27FC236}">
                    <a16:creationId xmlns:a16="http://schemas.microsoft.com/office/drawing/2014/main" id="{93C5CA41-98E7-B944-9FE8-A3783C22B76F}"/>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83815" y="1126106"/>
                <a:ext cx="208401" cy="208755"/>
              </a:xfrm>
              <a:prstGeom prst="rect">
                <a:avLst/>
              </a:prstGeom>
            </p:spPr>
          </p:pic>
          <p:pic>
            <p:nvPicPr>
              <p:cNvPr id="76" name="Picture 75" descr="Icon&#10;&#10;Description automatically generated">
                <a:extLst>
                  <a:ext uri="{FF2B5EF4-FFF2-40B4-BE49-F238E27FC236}">
                    <a16:creationId xmlns:a16="http://schemas.microsoft.com/office/drawing/2014/main" id="{3B939630-8B40-C942-8613-80A1D60C585E}"/>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25604" y="1477146"/>
                <a:ext cx="208401" cy="208755"/>
              </a:xfrm>
              <a:prstGeom prst="rect">
                <a:avLst/>
              </a:prstGeom>
            </p:spPr>
          </p:pic>
          <p:pic>
            <p:nvPicPr>
              <p:cNvPr id="77" name="Picture 76" descr="Icon&#10;&#10;Description automatically generated">
                <a:extLst>
                  <a:ext uri="{FF2B5EF4-FFF2-40B4-BE49-F238E27FC236}">
                    <a16:creationId xmlns:a16="http://schemas.microsoft.com/office/drawing/2014/main" id="{C5A1FF00-A9FD-AF48-915F-652C3CD39B47}"/>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82207" y="1831751"/>
                <a:ext cx="208401" cy="208755"/>
              </a:xfrm>
              <a:prstGeom prst="rect">
                <a:avLst/>
              </a:prstGeom>
            </p:spPr>
          </p:pic>
          <p:pic>
            <p:nvPicPr>
              <p:cNvPr id="78" name="Picture 77" descr="Icon&#10;&#10;Description automatically generated">
                <a:extLst>
                  <a:ext uri="{FF2B5EF4-FFF2-40B4-BE49-F238E27FC236}">
                    <a16:creationId xmlns:a16="http://schemas.microsoft.com/office/drawing/2014/main" id="{3A13200E-D0B2-5748-8D09-EB18B97765D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38810" y="1477146"/>
                <a:ext cx="208401" cy="208755"/>
              </a:xfrm>
              <a:prstGeom prst="rect">
                <a:avLst/>
              </a:prstGeom>
            </p:spPr>
          </p:pic>
          <p:pic>
            <p:nvPicPr>
              <p:cNvPr id="79" name="Picture 78" descr="Icon&#10;&#10;Description automatically generated">
                <a:extLst>
                  <a:ext uri="{FF2B5EF4-FFF2-40B4-BE49-F238E27FC236}">
                    <a16:creationId xmlns:a16="http://schemas.microsoft.com/office/drawing/2014/main" id="{5F20A534-F802-1241-85C2-C2B1D1059652}"/>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6027" y="1237833"/>
                <a:ext cx="208401" cy="208755"/>
              </a:xfrm>
              <a:prstGeom prst="rect">
                <a:avLst/>
              </a:prstGeom>
            </p:spPr>
          </p:pic>
          <p:pic>
            <p:nvPicPr>
              <p:cNvPr id="80" name="Picture 79" descr="Icon&#10;&#10;Description automatically generated">
                <a:extLst>
                  <a:ext uri="{FF2B5EF4-FFF2-40B4-BE49-F238E27FC236}">
                    <a16:creationId xmlns:a16="http://schemas.microsoft.com/office/drawing/2014/main" id="{F3E76F97-7A4A-994C-8048-C9BFD797A42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36776" y="1730322"/>
                <a:ext cx="208401" cy="208755"/>
              </a:xfrm>
              <a:prstGeom prst="rect">
                <a:avLst/>
              </a:prstGeom>
            </p:spPr>
          </p:pic>
        </p:grpSp>
        <p:sp>
          <p:nvSpPr>
            <p:cNvPr id="73" name="TextBox 98">
              <a:extLst>
                <a:ext uri="{FF2B5EF4-FFF2-40B4-BE49-F238E27FC236}">
                  <a16:creationId xmlns:a16="http://schemas.microsoft.com/office/drawing/2014/main" id="{339F88FD-CCC5-E046-A811-4799DFE77CB9}"/>
                </a:ext>
              </a:extLst>
            </p:cNvPr>
            <p:cNvSpPr txBox="1"/>
            <p:nvPr/>
          </p:nvSpPr>
          <p:spPr>
            <a:xfrm>
              <a:off x="390797" y="3999100"/>
              <a:ext cx="1828800" cy="4215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1B75BC"/>
                  </a:solidFill>
                  <a:latin typeface="Avenir Next LT Pro" panose="020B0504020202020204" pitchFamily="34" charset="77"/>
                </a:rPr>
                <a:t>REPRODUCE</a:t>
              </a:r>
            </a:p>
          </p:txBody>
        </p:sp>
      </p:grpSp>
      <p:grpSp>
        <p:nvGrpSpPr>
          <p:cNvPr id="13" name="Group 12">
            <a:extLst>
              <a:ext uri="{FF2B5EF4-FFF2-40B4-BE49-F238E27FC236}">
                <a16:creationId xmlns:a16="http://schemas.microsoft.com/office/drawing/2014/main" id="{C3E1B39E-DAA3-584A-90D1-041B9C73C0CF}"/>
              </a:ext>
            </a:extLst>
          </p:cNvPr>
          <p:cNvGrpSpPr/>
          <p:nvPr/>
        </p:nvGrpSpPr>
        <p:grpSpPr>
          <a:xfrm>
            <a:off x="2757311" y="2290227"/>
            <a:ext cx="1828800" cy="2130410"/>
            <a:chOff x="2757312" y="2290227"/>
            <a:chExt cx="1828800" cy="2130410"/>
          </a:xfrm>
        </p:grpSpPr>
        <p:grpSp>
          <p:nvGrpSpPr>
            <p:cNvPr id="63" name="Group 62">
              <a:extLst>
                <a:ext uri="{FF2B5EF4-FFF2-40B4-BE49-F238E27FC236}">
                  <a16:creationId xmlns:a16="http://schemas.microsoft.com/office/drawing/2014/main" id="{E9D7C0F6-D328-B24B-9860-0095B06A5D18}"/>
                </a:ext>
              </a:extLst>
            </p:cNvPr>
            <p:cNvGrpSpPr>
              <a:grpSpLocks noChangeAspect="1"/>
            </p:cNvGrpSpPr>
            <p:nvPr/>
          </p:nvGrpSpPr>
          <p:grpSpPr>
            <a:xfrm>
              <a:off x="3064668" y="2290227"/>
              <a:ext cx="1213734" cy="1239292"/>
              <a:chOff x="738810" y="1126283"/>
              <a:chExt cx="895195" cy="914046"/>
            </a:xfrm>
          </p:grpSpPr>
          <p:pic>
            <p:nvPicPr>
              <p:cNvPr id="65" name="Picture 64" descr="Icon&#10;&#10;Description automatically generated">
                <a:extLst>
                  <a:ext uri="{FF2B5EF4-FFF2-40B4-BE49-F238E27FC236}">
                    <a16:creationId xmlns:a16="http://schemas.microsoft.com/office/drawing/2014/main" id="{910B6272-4156-B743-BFE0-238CDD29ED3C}"/>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0749" y="1334861"/>
                <a:ext cx="492487" cy="493324"/>
              </a:xfrm>
              <a:prstGeom prst="rect">
                <a:avLst/>
              </a:prstGeom>
            </p:spPr>
          </p:pic>
          <p:pic>
            <p:nvPicPr>
              <p:cNvPr id="66" name="Picture 65">
                <a:extLst>
                  <a:ext uri="{FF2B5EF4-FFF2-40B4-BE49-F238E27FC236}">
                    <a16:creationId xmlns:a16="http://schemas.microsoft.com/office/drawing/2014/main" id="{F0E3EA85-03AD-654B-8CA2-0E42859D7642}"/>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83815" y="1126283"/>
                <a:ext cx="208401" cy="208401"/>
              </a:xfrm>
              <a:prstGeom prst="rect">
                <a:avLst/>
              </a:prstGeom>
            </p:spPr>
          </p:pic>
          <p:pic>
            <p:nvPicPr>
              <p:cNvPr id="67" name="Picture 66">
                <a:extLst>
                  <a:ext uri="{FF2B5EF4-FFF2-40B4-BE49-F238E27FC236}">
                    <a16:creationId xmlns:a16="http://schemas.microsoft.com/office/drawing/2014/main" id="{5456A8C9-0E50-BE43-8EBE-7E1667BB57C0}"/>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425604" y="1477323"/>
                <a:ext cx="208401" cy="208401"/>
              </a:xfrm>
              <a:prstGeom prst="rect">
                <a:avLst/>
              </a:prstGeom>
            </p:spPr>
          </p:pic>
          <p:pic>
            <p:nvPicPr>
              <p:cNvPr id="68" name="Picture 67">
                <a:extLst>
                  <a:ext uri="{FF2B5EF4-FFF2-40B4-BE49-F238E27FC236}">
                    <a16:creationId xmlns:a16="http://schemas.microsoft.com/office/drawing/2014/main" id="{49609466-ADA6-8343-B64E-31717314E53E}"/>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82207" y="1831928"/>
                <a:ext cx="208401" cy="208401"/>
              </a:xfrm>
              <a:prstGeom prst="rect">
                <a:avLst/>
              </a:prstGeom>
            </p:spPr>
          </p:pic>
          <p:pic>
            <p:nvPicPr>
              <p:cNvPr id="69" name="Picture 68">
                <a:extLst>
                  <a:ext uri="{FF2B5EF4-FFF2-40B4-BE49-F238E27FC236}">
                    <a16:creationId xmlns:a16="http://schemas.microsoft.com/office/drawing/2014/main" id="{3E64B505-0B2C-2E40-9111-3519C1482F31}"/>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38810" y="1477323"/>
                <a:ext cx="208401" cy="208401"/>
              </a:xfrm>
              <a:prstGeom prst="rect">
                <a:avLst/>
              </a:prstGeom>
            </p:spPr>
          </p:pic>
          <p:pic>
            <p:nvPicPr>
              <p:cNvPr id="70" name="Picture 69">
                <a:extLst>
                  <a:ext uri="{FF2B5EF4-FFF2-40B4-BE49-F238E27FC236}">
                    <a16:creationId xmlns:a16="http://schemas.microsoft.com/office/drawing/2014/main" id="{7A732089-A622-2144-8313-CF5612B8B9D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863776" y="1245759"/>
                <a:ext cx="208401" cy="208401"/>
              </a:xfrm>
              <a:prstGeom prst="rect">
                <a:avLst/>
              </a:prstGeom>
            </p:spPr>
          </p:pic>
          <p:pic>
            <p:nvPicPr>
              <p:cNvPr id="71" name="Picture 70">
                <a:extLst>
                  <a:ext uri="{FF2B5EF4-FFF2-40B4-BE49-F238E27FC236}">
                    <a16:creationId xmlns:a16="http://schemas.microsoft.com/office/drawing/2014/main" id="{84B48112-2525-F740-B93A-61A706C5CE2C}"/>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336776" y="1730499"/>
                <a:ext cx="208401" cy="208401"/>
              </a:xfrm>
              <a:prstGeom prst="rect">
                <a:avLst/>
              </a:prstGeom>
            </p:spPr>
          </p:pic>
        </p:grpSp>
        <p:sp>
          <p:nvSpPr>
            <p:cNvPr id="64" name="TextBox 99">
              <a:extLst>
                <a:ext uri="{FF2B5EF4-FFF2-40B4-BE49-F238E27FC236}">
                  <a16:creationId xmlns:a16="http://schemas.microsoft.com/office/drawing/2014/main" id="{DB9A53CC-1DF5-054C-A350-B02CD420AB53}"/>
                </a:ext>
              </a:extLst>
            </p:cNvPr>
            <p:cNvSpPr txBox="1"/>
            <p:nvPr/>
          </p:nvSpPr>
          <p:spPr>
            <a:xfrm>
              <a:off x="2757312" y="3999100"/>
              <a:ext cx="1828800" cy="4215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1B75BC"/>
                  </a:solidFill>
                  <a:latin typeface="Avenir Next LT Pro" panose="020B0504020202020204" pitchFamily="34" charset="77"/>
                </a:rPr>
                <a:t>DISTRIBUTE</a:t>
              </a:r>
            </a:p>
          </p:txBody>
        </p:sp>
      </p:grpSp>
      <p:grpSp>
        <p:nvGrpSpPr>
          <p:cNvPr id="15" name="Group 14">
            <a:extLst>
              <a:ext uri="{FF2B5EF4-FFF2-40B4-BE49-F238E27FC236}">
                <a16:creationId xmlns:a16="http://schemas.microsoft.com/office/drawing/2014/main" id="{878CA62E-F069-9D45-9C02-11869170EFAB}"/>
              </a:ext>
            </a:extLst>
          </p:cNvPr>
          <p:cNvGrpSpPr/>
          <p:nvPr/>
        </p:nvGrpSpPr>
        <p:grpSpPr>
          <a:xfrm>
            <a:off x="9907255" y="2263307"/>
            <a:ext cx="1828800" cy="2425484"/>
            <a:chOff x="7490342" y="2263307"/>
            <a:chExt cx="1828800" cy="2425484"/>
          </a:xfrm>
        </p:grpSpPr>
        <p:grpSp>
          <p:nvGrpSpPr>
            <p:cNvPr id="54" name="Group 53">
              <a:extLst>
                <a:ext uri="{FF2B5EF4-FFF2-40B4-BE49-F238E27FC236}">
                  <a16:creationId xmlns:a16="http://schemas.microsoft.com/office/drawing/2014/main" id="{FCB477FE-F743-7A4A-A89F-05D002AE0910}"/>
                </a:ext>
              </a:extLst>
            </p:cNvPr>
            <p:cNvGrpSpPr>
              <a:grpSpLocks noChangeAspect="1"/>
            </p:cNvGrpSpPr>
            <p:nvPr/>
          </p:nvGrpSpPr>
          <p:grpSpPr>
            <a:xfrm>
              <a:off x="7797815" y="2263307"/>
              <a:ext cx="1213734" cy="1239292"/>
              <a:chOff x="738810" y="1126283"/>
              <a:chExt cx="895195" cy="914046"/>
            </a:xfrm>
          </p:grpSpPr>
          <p:pic>
            <p:nvPicPr>
              <p:cNvPr id="56" name="Picture 55" descr="Icon&#10;&#10;Description automatically generated">
                <a:extLst>
                  <a:ext uri="{FF2B5EF4-FFF2-40B4-BE49-F238E27FC236}">
                    <a16:creationId xmlns:a16="http://schemas.microsoft.com/office/drawing/2014/main" id="{671F1B80-25BC-194A-8E1D-D765955E763B}"/>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0749" y="1334861"/>
                <a:ext cx="492487" cy="493324"/>
              </a:xfrm>
              <a:prstGeom prst="rect">
                <a:avLst/>
              </a:prstGeom>
            </p:spPr>
          </p:pic>
          <p:pic>
            <p:nvPicPr>
              <p:cNvPr id="57" name="Picture 56">
                <a:extLst>
                  <a:ext uri="{FF2B5EF4-FFF2-40B4-BE49-F238E27FC236}">
                    <a16:creationId xmlns:a16="http://schemas.microsoft.com/office/drawing/2014/main" id="{D80C2A7C-1AA6-784B-8016-2F806BFBA00C}"/>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83815" y="1126283"/>
                <a:ext cx="208401" cy="208401"/>
              </a:xfrm>
              <a:prstGeom prst="rect">
                <a:avLst/>
              </a:prstGeom>
            </p:spPr>
          </p:pic>
          <p:pic>
            <p:nvPicPr>
              <p:cNvPr id="58" name="Picture 57">
                <a:extLst>
                  <a:ext uri="{FF2B5EF4-FFF2-40B4-BE49-F238E27FC236}">
                    <a16:creationId xmlns:a16="http://schemas.microsoft.com/office/drawing/2014/main" id="{740BDEE2-8E36-F741-8C7F-AECEF6D3FD9B}"/>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425604" y="1477323"/>
                <a:ext cx="208401" cy="208401"/>
              </a:xfrm>
              <a:prstGeom prst="rect">
                <a:avLst/>
              </a:prstGeom>
            </p:spPr>
          </p:pic>
          <p:pic>
            <p:nvPicPr>
              <p:cNvPr id="59" name="Picture 58">
                <a:extLst>
                  <a:ext uri="{FF2B5EF4-FFF2-40B4-BE49-F238E27FC236}">
                    <a16:creationId xmlns:a16="http://schemas.microsoft.com/office/drawing/2014/main" id="{1ACA1A1F-ABC3-8F4D-BE72-BE0348C4F4FF}"/>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82207" y="1831928"/>
                <a:ext cx="208401" cy="208401"/>
              </a:xfrm>
              <a:prstGeom prst="rect">
                <a:avLst/>
              </a:prstGeom>
            </p:spPr>
          </p:pic>
          <p:pic>
            <p:nvPicPr>
              <p:cNvPr id="60" name="Picture 59">
                <a:extLst>
                  <a:ext uri="{FF2B5EF4-FFF2-40B4-BE49-F238E27FC236}">
                    <a16:creationId xmlns:a16="http://schemas.microsoft.com/office/drawing/2014/main" id="{08610C55-BE68-284D-96C8-C8646735B69F}"/>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38810" y="1477323"/>
                <a:ext cx="208401" cy="208401"/>
              </a:xfrm>
              <a:prstGeom prst="rect">
                <a:avLst/>
              </a:prstGeom>
            </p:spPr>
          </p:pic>
          <p:pic>
            <p:nvPicPr>
              <p:cNvPr id="61" name="Picture 60">
                <a:extLst>
                  <a:ext uri="{FF2B5EF4-FFF2-40B4-BE49-F238E27FC236}">
                    <a16:creationId xmlns:a16="http://schemas.microsoft.com/office/drawing/2014/main" id="{DC2176C7-B743-F74F-A4C2-A1A3098606CB}"/>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846736" y="1245759"/>
                <a:ext cx="208401" cy="208401"/>
              </a:xfrm>
              <a:prstGeom prst="rect">
                <a:avLst/>
              </a:prstGeom>
            </p:spPr>
          </p:pic>
          <p:pic>
            <p:nvPicPr>
              <p:cNvPr id="62" name="Picture 61">
                <a:extLst>
                  <a:ext uri="{FF2B5EF4-FFF2-40B4-BE49-F238E27FC236}">
                    <a16:creationId xmlns:a16="http://schemas.microsoft.com/office/drawing/2014/main" id="{1A599576-4C60-8742-A291-92BB5537A2A6}"/>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336776" y="1730499"/>
                <a:ext cx="208401" cy="208401"/>
              </a:xfrm>
              <a:prstGeom prst="rect">
                <a:avLst/>
              </a:prstGeom>
            </p:spPr>
          </p:pic>
        </p:grpSp>
        <p:sp>
          <p:nvSpPr>
            <p:cNvPr id="55" name="TextBox 100">
              <a:extLst>
                <a:ext uri="{FF2B5EF4-FFF2-40B4-BE49-F238E27FC236}">
                  <a16:creationId xmlns:a16="http://schemas.microsoft.com/office/drawing/2014/main" id="{48EA9D3F-B6DF-0846-AD8A-C6ECFF4D1DFF}"/>
                </a:ext>
              </a:extLst>
            </p:cNvPr>
            <p:cNvSpPr txBox="1"/>
            <p:nvPr/>
          </p:nvSpPr>
          <p:spPr>
            <a:xfrm>
              <a:off x="7490342" y="3972180"/>
              <a:ext cx="1828800" cy="71661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1B75BC"/>
                  </a:solidFill>
                  <a:latin typeface="Avenir Next LT Pro" panose="020B0504020202020204" pitchFamily="34" charset="77"/>
                </a:rPr>
                <a:t>PREPARE DERIVATIVES</a:t>
              </a:r>
            </a:p>
          </p:txBody>
        </p:sp>
      </p:grpSp>
      <p:grpSp>
        <p:nvGrpSpPr>
          <p:cNvPr id="14" name="Group 13">
            <a:extLst>
              <a:ext uri="{FF2B5EF4-FFF2-40B4-BE49-F238E27FC236}">
                <a16:creationId xmlns:a16="http://schemas.microsoft.com/office/drawing/2014/main" id="{C1DE5FAE-432B-1948-A1E9-025DFB35D35F}"/>
              </a:ext>
            </a:extLst>
          </p:cNvPr>
          <p:cNvGrpSpPr/>
          <p:nvPr/>
        </p:nvGrpSpPr>
        <p:grpSpPr>
          <a:xfrm>
            <a:off x="5123825" y="2290227"/>
            <a:ext cx="1828800" cy="2425484"/>
            <a:chOff x="5123827" y="2290227"/>
            <a:chExt cx="1828800" cy="2425484"/>
          </a:xfrm>
        </p:grpSpPr>
        <p:grpSp>
          <p:nvGrpSpPr>
            <p:cNvPr id="45" name="Group 44">
              <a:extLst>
                <a:ext uri="{FF2B5EF4-FFF2-40B4-BE49-F238E27FC236}">
                  <a16:creationId xmlns:a16="http://schemas.microsoft.com/office/drawing/2014/main" id="{6E4F6507-7695-1344-BCD5-27E9D682C714}"/>
                </a:ext>
              </a:extLst>
            </p:cNvPr>
            <p:cNvGrpSpPr>
              <a:grpSpLocks noChangeAspect="1"/>
            </p:cNvGrpSpPr>
            <p:nvPr/>
          </p:nvGrpSpPr>
          <p:grpSpPr>
            <a:xfrm>
              <a:off x="5431241" y="2290227"/>
              <a:ext cx="1213734" cy="1239292"/>
              <a:chOff x="738810" y="1126283"/>
              <a:chExt cx="895195" cy="914046"/>
            </a:xfrm>
          </p:grpSpPr>
          <p:pic>
            <p:nvPicPr>
              <p:cNvPr id="47" name="Picture 46" descr="Icon&#10;&#10;Description automatically generated">
                <a:extLst>
                  <a:ext uri="{FF2B5EF4-FFF2-40B4-BE49-F238E27FC236}">
                    <a16:creationId xmlns:a16="http://schemas.microsoft.com/office/drawing/2014/main" id="{EB65E9D4-A1B2-7442-83D9-D8B1336C4E6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0749" y="1334861"/>
                <a:ext cx="492487" cy="493324"/>
              </a:xfrm>
              <a:prstGeom prst="rect">
                <a:avLst/>
              </a:prstGeom>
            </p:spPr>
          </p:pic>
          <p:pic>
            <p:nvPicPr>
              <p:cNvPr id="48" name="Picture 47">
                <a:extLst>
                  <a:ext uri="{FF2B5EF4-FFF2-40B4-BE49-F238E27FC236}">
                    <a16:creationId xmlns:a16="http://schemas.microsoft.com/office/drawing/2014/main" id="{AE7F5E6E-A539-764C-8BDE-9D8B93AFF483}"/>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83815" y="1126283"/>
                <a:ext cx="208401" cy="208401"/>
              </a:xfrm>
              <a:prstGeom prst="rect">
                <a:avLst/>
              </a:prstGeom>
            </p:spPr>
          </p:pic>
          <p:pic>
            <p:nvPicPr>
              <p:cNvPr id="49" name="Picture 48">
                <a:extLst>
                  <a:ext uri="{FF2B5EF4-FFF2-40B4-BE49-F238E27FC236}">
                    <a16:creationId xmlns:a16="http://schemas.microsoft.com/office/drawing/2014/main" id="{DD390F38-D244-0142-A70E-AAB9E2E5CF8C}"/>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425604" y="1477323"/>
                <a:ext cx="208401" cy="208401"/>
              </a:xfrm>
              <a:prstGeom prst="rect">
                <a:avLst/>
              </a:prstGeom>
            </p:spPr>
          </p:pic>
          <p:pic>
            <p:nvPicPr>
              <p:cNvPr id="50" name="Picture 49">
                <a:extLst>
                  <a:ext uri="{FF2B5EF4-FFF2-40B4-BE49-F238E27FC236}">
                    <a16:creationId xmlns:a16="http://schemas.microsoft.com/office/drawing/2014/main" id="{3FE3C4B6-6080-084F-BB67-41DDF1CF0997}"/>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82207" y="1831928"/>
                <a:ext cx="208401" cy="208401"/>
              </a:xfrm>
              <a:prstGeom prst="rect">
                <a:avLst/>
              </a:prstGeom>
            </p:spPr>
          </p:pic>
          <p:pic>
            <p:nvPicPr>
              <p:cNvPr id="51" name="Picture 50">
                <a:extLst>
                  <a:ext uri="{FF2B5EF4-FFF2-40B4-BE49-F238E27FC236}">
                    <a16:creationId xmlns:a16="http://schemas.microsoft.com/office/drawing/2014/main" id="{86B02BD0-8AAA-6248-A56E-DB104531F240}"/>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38810" y="1477323"/>
                <a:ext cx="208401" cy="208401"/>
              </a:xfrm>
              <a:prstGeom prst="rect">
                <a:avLst/>
              </a:prstGeom>
            </p:spPr>
          </p:pic>
          <p:pic>
            <p:nvPicPr>
              <p:cNvPr id="52" name="Picture 51">
                <a:extLst>
                  <a:ext uri="{FF2B5EF4-FFF2-40B4-BE49-F238E27FC236}">
                    <a16:creationId xmlns:a16="http://schemas.microsoft.com/office/drawing/2014/main" id="{3AB2DB9F-97C8-B24B-BDBD-EDD0DA4027A7}"/>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846736" y="1245759"/>
                <a:ext cx="208401" cy="208401"/>
              </a:xfrm>
              <a:prstGeom prst="rect">
                <a:avLst/>
              </a:prstGeom>
            </p:spPr>
          </p:pic>
          <p:pic>
            <p:nvPicPr>
              <p:cNvPr id="53" name="Picture 52">
                <a:extLst>
                  <a:ext uri="{FF2B5EF4-FFF2-40B4-BE49-F238E27FC236}">
                    <a16:creationId xmlns:a16="http://schemas.microsoft.com/office/drawing/2014/main" id="{A6AA2461-FCF4-FA4A-890A-B0E4950D55FC}"/>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336776" y="1730499"/>
                <a:ext cx="208401" cy="208401"/>
              </a:xfrm>
              <a:prstGeom prst="rect">
                <a:avLst/>
              </a:prstGeom>
            </p:spPr>
          </p:pic>
        </p:grpSp>
        <p:sp>
          <p:nvSpPr>
            <p:cNvPr id="46" name="TextBox 101">
              <a:extLst>
                <a:ext uri="{FF2B5EF4-FFF2-40B4-BE49-F238E27FC236}">
                  <a16:creationId xmlns:a16="http://schemas.microsoft.com/office/drawing/2014/main" id="{2BEE1FC6-F085-3348-AC35-A5490467BA19}"/>
                </a:ext>
              </a:extLst>
            </p:cNvPr>
            <p:cNvSpPr txBox="1"/>
            <p:nvPr/>
          </p:nvSpPr>
          <p:spPr>
            <a:xfrm>
              <a:off x="5123827" y="3999100"/>
              <a:ext cx="1828800" cy="71661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1B75BC"/>
                  </a:solidFill>
                  <a:latin typeface="Avenir Next LT Pro" panose="020B0504020202020204" pitchFamily="34" charset="77"/>
                </a:rPr>
                <a:t>PUBLICLY</a:t>
              </a:r>
            </a:p>
            <a:p>
              <a:pPr algn="ctr"/>
              <a:r>
                <a:rPr lang="en-US" sz="1400" dirty="0">
                  <a:solidFill>
                    <a:srgbClr val="1B75BC"/>
                  </a:solidFill>
                  <a:latin typeface="Avenir Next LT Pro" panose="020B0504020202020204" pitchFamily="34" charset="77"/>
                </a:rPr>
                <a:t>PERFORM</a:t>
              </a:r>
            </a:p>
          </p:txBody>
        </p:sp>
      </p:grpSp>
      <p:grpSp>
        <p:nvGrpSpPr>
          <p:cNvPr id="16" name="Group 15">
            <a:extLst>
              <a:ext uri="{FF2B5EF4-FFF2-40B4-BE49-F238E27FC236}">
                <a16:creationId xmlns:a16="http://schemas.microsoft.com/office/drawing/2014/main" id="{ED20A2CE-F699-A642-8B8D-C7B97D424BE3}"/>
              </a:ext>
            </a:extLst>
          </p:cNvPr>
          <p:cNvGrpSpPr/>
          <p:nvPr/>
        </p:nvGrpSpPr>
        <p:grpSpPr>
          <a:xfrm>
            <a:off x="7479413" y="2263307"/>
            <a:ext cx="1828800" cy="2425484"/>
            <a:chOff x="9856856" y="2263307"/>
            <a:chExt cx="1828800" cy="2425484"/>
          </a:xfrm>
        </p:grpSpPr>
        <p:grpSp>
          <p:nvGrpSpPr>
            <p:cNvPr id="4" name="Group 3">
              <a:extLst>
                <a:ext uri="{FF2B5EF4-FFF2-40B4-BE49-F238E27FC236}">
                  <a16:creationId xmlns:a16="http://schemas.microsoft.com/office/drawing/2014/main" id="{6812A8A1-FCA7-4070-B6BA-D55023F0C665}"/>
                </a:ext>
              </a:extLst>
            </p:cNvPr>
            <p:cNvGrpSpPr/>
            <p:nvPr/>
          </p:nvGrpSpPr>
          <p:grpSpPr>
            <a:xfrm>
              <a:off x="10164389" y="2263307"/>
              <a:ext cx="1213735" cy="1239292"/>
              <a:chOff x="7298466" y="1010495"/>
              <a:chExt cx="886186" cy="904846"/>
            </a:xfrm>
          </p:grpSpPr>
          <p:pic>
            <p:nvPicPr>
              <p:cNvPr id="38" name="Picture 37" descr="Icon&#10;&#10;Description automatically generated">
                <a:extLst>
                  <a:ext uri="{FF2B5EF4-FFF2-40B4-BE49-F238E27FC236}">
                    <a16:creationId xmlns:a16="http://schemas.microsoft.com/office/drawing/2014/main" id="{4FFADA36-2EED-284D-910A-F4C5AB0AFCF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58775" y="1216974"/>
                <a:ext cx="487531" cy="488359"/>
              </a:xfrm>
              <a:prstGeom prst="rect">
                <a:avLst/>
              </a:prstGeom>
            </p:spPr>
          </p:pic>
          <p:pic>
            <p:nvPicPr>
              <p:cNvPr id="39" name="Picture 38">
                <a:extLst>
                  <a:ext uri="{FF2B5EF4-FFF2-40B4-BE49-F238E27FC236}">
                    <a16:creationId xmlns:a16="http://schemas.microsoft.com/office/drawing/2014/main" id="{F2B72538-48EB-6C46-9FCE-79A2357A389C}"/>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639999" y="1010495"/>
                <a:ext cx="206304" cy="206303"/>
              </a:xfrm>
              <a:prstGeom prst="rect">
                <a:avLst/>
              </a:prstGeom>
            </p:spPr>
          </p:pic>
          <p:pic>
            <p:nvPicPr>
              <p:cNvPr id="40" name="Picture 39">
                <a:extLst>
                  <a:ext uri="{FF2B5EF4-FFF2-40B4-BE49-F238E27FC236}">
                    <a16:creationId xmlns:a16="http://schemas.microsoft.com/office/drawing/2014/main" id="{1D089682-7922-CE42-9D2B-59F9F7A89BEE}"/>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978348" y="1358002"/>
                <a:ext cx="206304" cy="206303"/>
              </a:xfrm>
              <a:prstGeom prst="rect">
                <a:avLst/>
              </a:prstGeom>
            </p:spPr>
          </p:pic>
          <p:pic>
            <p:nvPicPr>
              <p:cNvPr id="41" name="Picture 40">
                <a:extLst>
                  <a:ext uri="{FF2B5EF4-FFF2-40B4-BE49-F238E27FC236}">
                    <a16:creationId xmlns:a16="http://schemas.microsoft.com/office/drawing/2014/main" id="{E9F27AFE-40FA-C845-8773-27F88BD88E3A}"/>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638407" y="1709038"/>
                <a:ext cx="206304" cy="206303"/>
              </a:xfrm>
              <a:prstGeom prst="rect">
                <a:avLst/>
              </a:prstGeom>
            </p:spPr>
          </p:pic>
          <p:pic>
            <p:nvPicPr>
              <p:cNvPr id="42" name="Picture 41">
                <a:extLst>
                  <a:ext uri="{FF2B5EF4-FFF2-40B4-BE49-F238E27FC236}">
                    <a16:creationId xmlns:a16="http://schemas.microsoft.com/office/drawing/2014/main" id="{BDDF51D6-7E6B-2440-B21F-B8C2BB0A2ECE}"/>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298466" y="1358002"/>
                <a:ext cx="206304" cy="206303"/>
              </a:xfrm>
              <a:prstGeom prst="rect">
                <a:avLst/>
              </a:prstGeom>
            </p:spPr>
          </p:pic>
          <p:pic>
            <p:nvPicPr>
              <p:cNvPr id="43" name="Picture 42">
                <a:extLst>
                  <a:ext uri="{FF2B5EF4-FFF2-40B4-BE49-F238E27FC236}">
                    <a16:creationId xmlns:a16="http://schemas.microsoft.com/office/drawing/2014/main" id="{5971822E-8F7F-F24D-9F4F-5538FDE2FFBD}"/>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405306" y="1128768"/>
                <a:ext cx="206304" cy="206303"/>
              </a:xfrm>
              <a:prstGeom prst="rect">
                <a:avLst/>
              </a:prstGeom>
            </p:spPr>
          </p:pic>
          <p:pic>
            <p:nvPicPr>
              <p:cNvPr id="44" name="Picture 43">
                <a:extLst>
                  <a:ext uri="{FF2B5EF4-FFF2-40B4-BE49-F238E27FC236}">
                    <a16:creationId xmlns:a16="http://schemas.microsoft.com/office/drawing/2014/main" id="{1BB1ECD9-D946-084F-9FC9-E5571EBB4972}"/>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890414" y="1608629"/>
                <a:ext cx="206304" cy="206303"/>
              </a:xfrm>
              <a:prstGeom prst="rect">
                <a:avLst/>
              </a:prstGeom>
            </p:spPr>
          </p:pic>
        </p:grpSp>
        <p:sp>
          <p:nvSpPr>
            <p:cNvPr id="37" name="TextBox 102">
              <a:extLst>
                <a:ext uri="{FF2B5EF4-FFF2-40B4-BE49-F238E27FC236}">
                  <a16:creationId xmlns:a16="http://schemas.microsoft.com/office/drawing/2014/main" id="{DE8097D7-E383-104E-8247-98351372C3F0}"/>
                </a:ext>
              </a:extLst>
            </p:cNvPr>
            <p:cNvSpPr txBox="1"/>
            <p:nvPr/>
          </p:nvSpPr>
          <p:spPr>
            <a:xfrm>
              <a:off x="9856856" y="3972180"/>
              <a:ext cx="1828800" cy="71661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1B75BC"/>
                  </a:solidFill>
                  <a:latin typeface="Avenir Next LT Pro" panose="020B0504020202020204" pitchFamily="34" charset="77"/>
                </a:rPr>
                <a:t>PUBLICLY</a:t>
              </a:r>
            </a:p>
            <a:p>
              <a:pPr algn="ctr"/>
              <a:r>
                <a:rPr lang="en-US" sz="1400" dirty="0">
                  <a:solidFill>
                    <a:srgbClr val="1B75BC"/>
                  </a:solidFill>
                  <a:latin typeface="Avenir Next LT Pro" panose="020B0504020202020204" pitchFamily="34" charset="77"/>
                </a:rPr>
                <a:t>DISPLAY</a:t>
              </a:r>
            </a:p>
          </p:txBody>
        </p:sp>
      </p:grpSp>
      <p:cxnSp>
        <p:nvCxnSpPr>
          <p:cNvPr id="204" name="Straight Connector 203">
            <a:extLst>
              <a:ext uri="{FF2B5EF4-FFF2-40B4-BE49-F238E27FC236}">
                <a16:creationId xmlns:a16="http://schemas.microsoft.com/office/drawing/2014/main" id="{01875053-E0A4-4586-8228-6D19E72D1547}"/>
              </a:ext>
            </a:extLst>
          </p:cNvPr>
          <p:cNvCxnSpPr>
            <a:cxnSpLocks/>
          </p:cNvCxnSpPr>
          <p:nvPr/>
        </p:nvCxnSpPr>
        <p:spPr>
          <a:xfrm flipV="1">
            <a:off x="4854968" y="2405197"/>
            <a:ext cx="0" cy="3291839"/>
          </a:xfrm>
          <a:prstGeom prst="line">
            <a:avLst/>
          </a:prstGeom>
          <a:ln>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2BC2C0C-00F5-4181-A8AB-4FC6E6426EA3}"/>
              </a:ext>
            </a:extLst>
          </p:cNvPr>
          <p:cNvCxnSpPr>
            <a:cxnSpLocks/>
          </p:cNvCxnSpPr>
          <p:nvPr/>
        </p:nvCxnSpPr>
        <p:spPr>
          <a:xfrm flipV="1">
            <a:off x="7221482" y="2405198"/>
            <a:ext cx="0" cy="3291840"/>
          </a:xfrm>
          <a:prstGeom prst="line">
            <a:avLst/>
          </a:prstGeom>
          <a:ln>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A2F192CC-3A3F-4E58-AE01-8D1C3A50DC30}"/>
              </a:ext>
            </a:extLst>
          </p:cNvPr>
          <p:cNvCxnSpPr>
            <a:cxnSpLocks/>
          </p:cNvCxnSpPr>
          <p:nvPr/>
        </p:nvCxnSpPr>
        <p:spPr>
          <a:xfrm flipV="1">
            <a:off x="9587996" y="2405198"/>
            <a:ext cx="0" cy="3291840"/>
          </a:xfrm>
          <a:prstGeom prst="line">
            <a:avLst/>
          </a:prstGeom>
          <a:ln>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A9C2E503-18D6-6041-AF09-20DA6DB5832C}"/>
              </a:ext>
            </a:extLst>
          </p:cNvPr>
          <p:cNvSpPr txBox="1"/>
          <p:nvPr/>
        </p:nvSpPr>
        <p:spPr>
          <a:xfrm>
            <a:off x="4237207" y="1114973"/>
            <a:ext cx="549131" cy="769441"/>
          </a:xfrm>
          <a:prstGeom prst="rect">
            <a:avLst/>
          </a:prstGeom>
          <a:noFill/>
        </p:spPr>
        <p:txBody>
          <a:bodyPr wrap="square" rtlCol="0" anchor="t">
            <a:spAutoFit/>
          </a:bodyPr>
          <a:lstStyle/>
          <a:p>
            <a:pPr algn="ctr"/>
            <a:r>
              <a:rPr lang="en-US" sz="4400" b="1" dirty="0">
                <a:solidFill>
                  <a:srgbClr val="1B75BC"/>
                </a:solidFill>
                <a:latin typeface="MS Reference Sans Serif" panose="020B0604030504040204" pitchFamily="34" charset="0"/>
              </a:rPr>
              <a:t>©</a:t>
            </a:r>
          </a:p>
        </p:txBody>
      </p:sp>
      <p:sp>
        <p:nvSpPr>
          <p:cNvPr id="83" name="TextBox 82">
            <a:extLst>
              <a:ext uri="{FF2B5EF4-FFF2-40B4-BE49-F238E27FC236}">
                <a16:creationId xmlns:a16="http://schemas.microsoft.com/office/drawing/2014/main" id="{A38E2870-F231-244F-9FC1-68F36D279B1D}"/>
              </a:ext>
            </a:extLst>
          </p:cNvPr>
          <p:cNvSpPr txBox="1"/>
          <p:nvPr/>
        </p:nvSpPr>
        <p:spPr>
          <a:xfrm>
            <a:off x="4931367" y="4617027"/>
            <a:ext cx="2224763" cy="1004457"/>
          </a:xfrm>
          <a:prstGeom prst="rect">
            <a:avLst/>
          </a:prstGeom>
          <a:noFill/>
        </p:spPr>
        <p:txBody>
          <a:bodyPr wrap="none" rtlCol="0">
            <a:spAutoFit/>
          </a:bodyPr>
          <a:lstStyle/>
          <a:p>
            <a:pPr algn="ctr"/>
            <a:r>
              <a:rPr lang="en-US" sz="1200" dirty="0">
                <a:latin typeface="Avenir Next LT Pro Light" panose="020B0304020202020204" pitchFamily="34" charset="0"/>
              </a:rPr>
              <a:t>Live Performances</a:t>
            </a:r>
          </a:p>
          <a:p>
            <a:pPr algn="ctr"/>
            <a:r>
              <a:rPr lang="en-US" sz="1200" dirty="0">
                <a:latin typeface="Avenir Next LT Pro Light" panose="020B0304020202020204" pitchFamily="34" charset="0"/>
              </a:rPr>
              <a:t>Terrestrial Radio (FM)</a:t>
            </a:r>
          </a:p>
          <a:p>
            <a:pPr algn="ctr"/>
            <a:r>
              <a:rPr lang="en-US" sz="1200" dirty="0">
                <a:latin typeface="Avenir Next LT Pro Light" panose="020B0304020202020204" pitchFamily="34" charset="0"/>
              </a:rPr>
              <a:t>Interactive Streams</a:t>
            </a:r>
          </a:p>
          <a:p>
            <a:pPr algn="ctr"/>
            <a:r>
              <a:rPr lang="en-US" sz="1200" dirty="0">
                <a:latin typeface="Avenir Next LT Pro Light" panose="020B0304020202020204" pitchFamily="34" charset="0"/>
              </a:rPr>
              <a:t>Non-interactive Streams</a:t>
            </a:r>
          </a:p>
        </p:txBody>
      </p:sp>
      <p:sp>
        <p:nvSpPr>
          <p:cNvPr id="84" name="TextBox 83">
            <a:extLst>
              <a:ext uri="{FF2B5EF4-FFF2-40B4-BE49-F238E27FC236}">
                <a16:creationId xmlns:a16="http://schemas.microsoft.com/office/drawing/2014/main" id="{857640D0-4461-7C45-A9E1-FEB38ECF5D9A}"/>
              </a:ext>
            </a:extLst>
          </p:cNvPr>
          <p:cNvSpPr txBox="1"/>
          <p:nvPr/>
        </p:nvSpPr>
        <p:spPr>
          <a:xfrm>
            <a:off x="7454102" y="4716473"/>
            <a:ext cx="1879425" cy="276999"/>
          </a:xfrm>
          <a:prstGeom prst="rect">
            <a:avLst/>
          </a:prstGeom>
          <a:noFill/>
        </p:spPr>
        <p:txBody>
          <a:bodyPr wrap="none" rtlCol="0">
            <a:spAutoFit/>
          </a:bodyPr>
          <a:lstStyle/>
          <a:p>
            <a:pPr algn="ctr"/>
            <a:r>
              <a:rPr lang="en-US" sz="1200" dirty="0">
                <a:latin typeface="Avenir Next LT Pro Light" panose="020B0304020202020204" pitchFamily="34" charset="0"/>
              </a:rPr>
              <a:t>Lyrics on Karaoke screen</a:t>
            </a:r>
          </a:p>
        </p:txBody>
      </p:sp>
      <p:sp>
        <p:nvSpPr>
          <p:cNvPr id="85" name="TextBox 84">
            <a:extLst>
              <a:ext uri="{FF2B5EF4-FFF2-40B4-BE49-F238E27FC236}">
                <a16:creationId xmlns:a16="http://schemas.microsoft.com/office/drawing/2014/main" id="{EEBFD4B8-1520-2A4E-A8FA-1AA10EAE9D42}"/>
              </a:ext>
            </a:extLst>
          </p:cNvPr>
          <p:cNvSpPr txBox="1"/>
          <p:nvPr/>
        </p:nvSpPr>
        <p:spPr>
          <a:xfrm>
            <a:off x="9902261" y="4671601"/>
            <a:ext cx="1828798" cy="646331"/>
          </a:xfrm>
          <a:prstGeom prst="rect">
            <a:avLst/>
          </a:prstGeom>
          <a:noFill/>
        </p:spPr>
        <p:txBody>
          <a:bodyPr wrap="square" rtlCol="0">
            <a:spAutoFit/>
          </a:bodyPr>
          <a:lstStyle/>
          <a:p>
            <a:pPr algn="ctr"/>
            <a:r>
              <a:rPr lang="en-US" sz="1200" dirty="0">
                <a:latin typeface="Avenir Next LT Pro Light" panose="020B0304020202020204" pitchFamily="34" charset="0"/>
              </a:rPr>
              <a:t>Synchronization</a:t>
            </a:r>
          </a:p>
          <a:p>
            <a:pPr algn="ctr"/>
            <a:r>
              <a:rPr lang="en-US" sz="1200" dirty="0">
                <a:latin typeface="Avenir Next LT Pro Light" panose="020B0304020202020204" pitchFamily="34" charset="0"/>
              </a:rPr>
              <a:t>Sample (Interpolation)</a:t>
            </a:r>
          </a:p>
          <a:p>
            <a:pPr algn="ctr"/>
            <a:r>
              <a:rPr lang="en-US" sz="1200" dirty="0">
                <a:latin typeface="Avenir Next LT Pro Light" panose="020B0304020202020204" pitchFamily="34" charset="0"/>
              </a:rPr>
              <a:t>Remix</a:t>
            </a:r>
          </a:p>
        </p:txBody>
      </p:sp>
      <p:sp>
        <p:nvSpPr>
          <p:cNvPr id="82" name="TextBox 81">
            <a:extLst>
              <a:ext uri="{FF2B5EF4-FFF2-40B4-BE49-F238E27FC236}">
                <a16:creationId xmlns:a16="http://schemas.microsoft.com/office/drawing/2014/main" id="{604A35C2-54E5-4A45-A317-A5FC8BF297FE}"/>
              </a:ext>
            </a:extLst>
          </p:cNvPr>
          <p:cNvSpPr txBox="1"/>
          <p:nvPr/>
        </p:nvSpPr>
        <p:spPr>
          <a:xfrm>
            <a:off x="1490544" y="4646724"/>
            <a:ext cx="2023620" cy="830997"/>
          </a:xfrm>
          <a:prstGeom prst="rect">
            <a:avLst/>
          </a:prstGeom>
          <a:solidFill>
            <a:schemeClr val="bg1"/>
          </a:solidFill>
        </p:spPr>
        <p:txBody>
          <a:bodyPr wrap="square" rtlCol="0">
            <a:spAutoFit/>
          </a:bodyPr>
          <a:lstStyle/>
          <a:p>
            <a:pPr algn="ctr"/>
            <a:r>
              <a:rPr lang="en-US" sz="1200" dirty="0">
                <a:latin typeface="Avenir Next LT Pro Light" panose="020B0304020202020204" pitchFamily="34" charset="0"/>
              </a:rPr>
              <a:t>Sheet Music</a:t>
            </a:r>
          </a:p>
          <a:p>
            <a:pPr algn="ctr"/>
            <a:r>
              <a:rPr lang="en-US" sz="1200" b="1" dirty="0">
                <a:solidFill>
                  <a:srgbClr val="1B75BC"/>
                </a:solidFill>
                <a:latin typeface="Avenir Next LT Pro Light" panose="020B0304020202020204" pitchFamily="34" charset="0"/>
              </a:rPr>
              <a:t>CDs and Vinyl Records</a:t>
            </a:r>
          </a:p>
          <a:p>
            <a:pPr algn="ctr"/>
            <a:r>
              <a:rPr lang="en-US" sz="1200" b="1" dirty="0">
                <a:solidFill>
                  <a:srgbClr val="1B75BC"/>
                </a:solidFill>
                <a:latin typeface="Avenir Next LT Pro Light" panose="020B0304020202020204" pitchFamily="34" charset="0"/>
              </a:rPr>
              <a:t>Interactive Streams</a:t>
            </a:r>
          </a:p>
          <a:p>
            <a:pPr algn="ctr"/>
            <a:r>
              <a:rPr lang="en-US" sz="1200" b="1" dirty="0">
                <a:solidFill>
                  <a:srgbClr val="1B75BC"/>
                </a:solidFill>
                <a:latin typeface="Avenir Next LT Pro Light" panose="020B0304020202020204" pitchFamily="34" charset="0"/>
              </a:rPr>
              <a:t>Downloads</a:t>
            </a:r>
          </a:p>
        </p:txBody>
      </p:sp>
      <p:sp>
        <p:nvSpPr>
          <p:cNvPr id="86" name="Rectangle: Rounded Corners 84">
            <a:extLst>
              <a:ext uri="{FF2B5EF4-FFF2-40B4-BE49-F238E27FC236}">
                <a16:creationId xmlns:a16="http://schemas.microsoft.com/office/drawing/2014/main" id="{FBF352BC-5DAB-5B4D-AE3E-A41FDF56BED3}"/>
              </a:ext>
            </a:extLst>
          </p:cNvPr>
          <p:cNvSpPr/>
          <p:nvPr/>
        </p:nvSpPr>
        <p:spPr>
          <a:xfrm>
            <a:off x="1497192" y="4875782"/>
            <a:ext cx="2020364" cy="555365"/>
          </a:xfrm>
          <a:prstGeom prst="roundRect">
            <a:avLst/>
          </a:prstGeom>
          <a:noFill/>
          <a:ln>
            <a:solidFill>
              <a:srgbClr val="1B75B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Arrow: Right 2">
            <a:extLst>
              <a:ext uri="{FF2B5EF4-FFF2-40B4-BE49-F238E27FC236}">
                <a16:creationId xmlns:a16="http://schemas.microsoft.com/office/drawing/2014/main" id="{185480E3-FDFD-2346-874B-9EEC1F69E824}"/>
              </a:ext>
            </a:extLst>
          </p:cNvPr>
          <p:cNvSpPr/>
          <p:nvPr/>
        </p:nvSpPr>
        <p:spPr>
          <a:xfrm>
            <a:off x="119192" y="4896992"/>
            <a:ext cx="1325101" cy="536811"/>
          </a:xfrm>
          <a:prstGeom prst="rightArrow">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B75BC"/>
                </a:solidFill>
              </a:rPr>
              <a:t>MECHANICALS</a:t>
            </a:r>
          </a:p>
        </p:txBody>
      </p:sp>
      <p:sp>
        <p:nvSpPr>
          <p:cNvPr id="90" name="Rectangle: Rounded Corners 84">
            <a:extLst>
              <a:ext uri="{FF2B5EF4-FFF2-40B4-BE49-F238E27FC236}">
                <a16:creationId xmlns:a16="http://schemas.microsoft.com/office/drawing/2014/main" id="{2E3AA9C9-B958-4BCA-B7FD-065B8CDA432C}"/>
              </a:ext>
            </a:extLst>
          </p:cNvPr>
          <p:cNvSpPr/>
          <p:nvPr/>
        </p:nvSpPr>
        <p:spPr>
          <a:xfrm>
            <a:off x="1497192" y="5067207"/>
            <a:ext cx="2020364" cy="363940"/>
          </a:xfrm>
          <a:prstGeom prst="roundRect">
            <a:avLst/>
          </a:prstGeom>
          <a:solidFill>
            <a:srgbClr val="FFD200">
              <a:alpha val="21176"/>
            </a:srgbClr>
          </a:solidFill>
          <a:ln>
            <a:solidFill>
              <a:srgbClr val="1B75B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a:extLst>
              <a:ext uri="{FF2B5EF4-FFF2-40B4-BE49-F238E27FC236}">
                <a16:creationId xmlns:a16="http://schemas.microsoft.com/office/drawing/2014/main" id="{9836A3E5-13D2-416E-A159-A12A648ECB07}"/>
              </a:ext>
            </a:extLst>
          </p:cNvPr>
          <p:cNvPicPr>
            <a:picLocks noChangeAspect="1"/>
          </p:cNvPicPr>
          <p:nvPr/>
        </p:nvPicPr>
        <p:blipFill rotWithShape="1">
          <a:blip r:embed="rId12"/>
          <a:srcRect l="39308" t="39512" r="39661" b="50000"/>
          <a:stretch/>
        </p:blipFill>
        <p:spPr>
          <a:xfrm>
            <a:off x="3607051" y="5079608"/>
            <a:ext cx="938770" cy="361761"/>
          </a:xfrm>
          <a:prstGeom prst="rect">
            <a:avLst/>
          </a:prstGeom>
        </p:spPr>
      </p:pic>
    </p:spTree>
    <p:custDataLst>
      <p:tags r:id="rId1"/>
    </p:custDataLst>
    <p:extLst>
      <p:ext uri="{BB962C8B-B14F-4D97-AF65-F5344CB8AC3E}">
        <p14:creationId xmlns:p14="http://schemas.microsoft.com/office/powerpoint/2010/main" val="37210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500"/>
                                        <p:tgtEl>
                                          <p:spTgt spid="91"/>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4"/>
                                        </p:tgtEl>
                                        <p:attrNameLst>
                                          <p:attrName>style.visibility</p:attrName>
                                        </p:attrNameLst>
                                      </p:cBhvr>
                                      <p:to>
                                        <p:strVal val="visible"/>
                                      </p:to>
                                    </p:set>
                                    <p:animEffect transition="in" filter="fade">
                                      <p:cBhvr>
                                        <p:cTn id="28" dur="500"/>
                                        <p:tgtEl>
                                          <p:spTgt spid="204"/>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
                                        </p:tgtEl>
                                        <p:attrNameLst>
                                          <p:attrName>style.visibility</p:attrName>
                                        </p:attrNameLst>
                                      </p:cBhvr>
                                      <p:to>
                                        <p:strVal val="visible"/>
                                      </p:to>
                                    </p:set>
                                    <p:animEffect transition="in" filter="fade">
                                      <p:cBhvr>
                                        <p:cTn id="36" dur="500"/>
                                        <p:tgtEl>
                                          <p:spTgt spid="205"/>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6"/>
                                        </p:tgtEl>
                                        <p:attrNameLst>
                                          <p:attrName>style.visibility</p:attrName>
                                        </p:attrNameLst>
                                      </p:cBhvr>
                                      <p:to>
                                        <p:strVal val="visible"/>
                                      </p:to>
                                    </p:set>
                                    <p:animEffect transition="in" filter="fade">
                                      <p:cBhvr>
                                        <p:cTn id="44" dur="500"/>
                                        <p:tgtEl>
                                          <p:spTgt spid="206"/>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6"/>
                                        </p:tgtEl>
                                        <p:attrNameLst>
                                          <p:attrName>style.visibility</p:attrName>
                                        </p:attrNameLst>
                                      </p:cBhvr>
                                      <p:to>
                                        <p:strVal val="visible"/>
                                      </p:to>
                                    </p:set>
                                    <p:animEffect transition="in" filter="fade">
                                      <p:cBhvr>
                                        <p:cTn id="57" dur="500"/>
                                        <p:tgtEl>
                                          <p:spTgt spid="8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7"/>
                                        </p:tgtEl>
                                        <p:attrNameLst>
                                          <p:attrName>style.visibility</p:attrName>
                                        </p:attrNameLst>
                                      </p:cBhvr>
                                      <p:to>
                                        <p:strVal val="visible"/>
                                      </p:to>
                                    </p:set>
                                    <p:animEffect transition="in" filter="fade">
                                      <p:cBhvr>
                                        <p:cTn id="62" dur="500"/>
                                        <p:tgtEl>
                                          <p:spTgt spid="8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fade">
                                      <p:cBhvr>
                                        <p:cTn id="72" dur="500"/>
                                        <p:tgtEl>
                                          <p:spTgt spid="9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fade">
                                      <p:cBhvr>
                                        <p:cTn id="77" dur="500"/>
                                        <p:tgtEl>
                                          <p:spTgt spid="8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animEffect transition="in" filter="fade">
                                      <p:cBhvr>
                                        <p:cTn id="82" dur="500"/>
                                        <p:tgtEl>
                                          <p:spTgt spid="8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5"/>
                                        </p:tgtEl>
                                        <p:attrNameLst>
                                          <p:attrName>style.visibility</p:attrName>
                                        </p:attrNameLst>
                                      </p:cBhvr>
                                      <p:to>
                                        <p:strVal val="visible"/>
                                      </p:to>
                                    </p:set>
                                    <p:animEffect transition="in" filter="fade">
                                      <p:cBhvr>
                                        <p:cTn id="8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P spid="81" grpId="0"/>
      <p:bldP spid="83" grpId="0"/>
      <p:bldP spid="84" grpId="0"/>
      <p:bldP spid="85" grpId="0"/>
      <p:bldP spid="82" grpId="0" animBg="1"/>
      <p:bldP spid="86" grpId="0" animBg="1"/>
      <p:bldP spid="87" grpId="0" animBg="1"/>
      <p:bldP spid="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8DFBE8-E7DE-5A48-87C4-199956D3D523}"/>
              </a:ext>
            </a:extLst>
          </p:cNvPr>
          <p:cNvSpPr>
            <a:spLocks noGrp="1"/>
          </p:cNvSpPr>
          <p:nvPr>
            <p:ph type="title"/>
          </p:nvPr>
        </p:nvSpPr>
        <p:spPr/>
        <p:txBody>
          <a:bodyPr lIns="91440" tIns="45720" rIns="91440" bIns="45720" anchor="t">
            <a:normAutofit fontScale="90000"/>
          </a:bodyPr>
          <a:lstStyle/>
          <a:p>
            <a:r>
              <a:rPr lang="en-US" dirty="0">
                <a:latin typeface="Avenir Next LT Pro"/>
              </a:rPr>
              <a:t>Mechanical Licenses</a:t>
            </a:r>
          </a:p>
        </p:txBody>
      </p:sp>
      <p:sp>
        <p:nvSpPr>
          <p:cNvPr id="33" name="TextBox 32">
            <a:extLst>
              <a:ext uri="{FF2B5EF4-FFF2-40B4-BE49-F238E27FC236}">
                <a16:creationId xmlns:a16="http://schemas.microsoft.com/office/drawing/2014/main" id="{2355761F-3FAA-4682-B6CE-2AF6E8BCB794}"/>
              </a:ext>
            </a:extLst>
          </p:cNvPr>
          <p:cNvSpPr txBox="1"/>
          <p:nvPr/>
        </p:nvSpPr>
        <p:spPr>
          <a:xfrm>
            <a:off x="838199" y="1139738"/>
            <a:ext cx="10689771" cy="860044"/>
          </a:xfrm>
          <a:prstGeom prst="rect">
            <a:avLst/>
          </a:prstGeom>
          <a:noFill/>
        </p:spPr>
        <p:txBody>
          <a:bodyPr wrap="square" lIns="91440" tIns="45720" rIns="91440" bIns="45720" rtlCol="0" anchor="t">
            <a:spAutoFit/>
          </a:bodyPr>
          <a:lstStyle/>
          <a:p>
            <a:pPr algn="ctr">
              <a:lnSpc>
                <a:spcPct val="107000"/>
              </a:lnSpc>
              <a:tabLst>
                <a:tab pos="457200" algn="l"/>
              </a:tabLst>
            </a:pPr>
            <a:r>
              <a:rPr lang="en-US" sz="2400" dirty="0">
                <a:solidFill>
                  <a:srgbClr val="000000"/>
                </a:solidFill>
                <a:latin typeface="Avenir Next LT Pro"/>
                <a:ea typeface="Times New Roman" panose="02020603050405020304" pitchFamily="18" charset="0"/>
                <a:cs typeface="Times New Roman"/>
              </a:rPr>
              <a:t>Examples of uses of musical works that require a mechanical license</a:t>
            </a:r>
          </a:p>
          <a:p>
            <a:pPr algn="ctr">
              <a:lnSpc>
                <a:spcPct val="107000"/>
              </a:lnSpc>
              <a:tabLst>
                <a:tab pos="457200" algn="l"/>
              </a:tabLst>
            </a:pPr>
            <a:r>
              <a:rPr lang="en-US" sz="2400" dirty="0">
                <a:solidFill>
                  <a:srgbClr val="000000"/>
                </a:solidFill>
                <a:latin typeface="Avenir Next LT Pro"/>
                <a:ea typeface="Times New Roman" panose="02020603050405020304" pitchFamily="18" charset="0"/>
                <a:cs typeface="Times New Roman"/>
              </a:rPr>
              <a:t>Phonorecords and digital phonorecord deliveries</a:t>
            </a:r>
          </a:p>
        </p:txBody>
      </p:sp>
      <p:grpSp>
        <p:nvGrpSpPr>
          <p:cNvPr id="2" name="Group 1">
            <a:extLst>
              <a:ext uri="{FF2B5EF4-FFF2-40B4-BE49-F238E27FC236}">
                <a16:creationId xmlns:a16="http://schemas.microsoft.com/office/drawing/2014/main" id="{A580D5F7-2D25-B643-DF53-C805E8073187}"/>
              </a:ext>
            </a:extLst>
          </p:cNvPr>
          <p:cNvGrpSpPr/>
          <p:nvPr/>
        </p:nvGrpSpPr>
        <p:grpSpPr>
          <a:xfrm>
            <a:off x="540637" y="2396894"/>
            <a:ext cx="3511296" cy="3971681"/>
            <a:chOff x="540637" y="1999782"/>
            <a:chExt cx="3511296" cy="3971681"/>
          </a:xfrm>
        </p:grpSpPr>
        <p:grpSp>
          <p:nvGrpSpPr>
            <p:cNvPr id="12" name="Group 11">
              <a:extLst>
                <a:ext uri="{FF2B5EF4-FFF2-40B4-BE49-F238E27FC236}">
                  <a16:creationId xmlns:a16="http://schemas.microsoft.com/office/drawing/2014/main" id="{A418152E-6352-83F2-4C39-DA9BA3E48E9C}"/>
                </a:ext>
              </a:extLst>
            </p:cNvPr>
            <p:cNvGrpSpPr/>
            <p:nvPr/>
          </p:nvGrpSpPr>
          <p:grpSpPr>
            <a:xfrm>
              <a:off x="540637" y="1999782"/>
              <a:ext cx="3511296" cy="3971681"/>
              <a:chOff x="540637" y="1999782"/>
              <a:chExt cx="3511296" cy="3971681"/>
            </a:xfrm>
          </p:grpSpPr>
          <p:sp>
            <p:nvSpPr>
              <p:cNvPr id="24" name="Rectangle 23">
                <a:extLst>
                  <a:ext uri="{FF2B5EF4-FFF2-40B4-BE49-F238E27FC236}">
                    <a16:creationId xmlns:a16="http://schemas.microsoft.com/office/drawing/2014/main" id="{F71E2FDA-FCA4-5BB2-8744-83166BB36E0C}"/>
                  </a:ext>
                </a:extLst>
              </p:cNvPr>
              <p:cNvSpPr/>
              <p:nvPr/>
            </p:nvSpPr>
            <p:spPr>
              <a:xfrm>
                <a:off x="540638" y="1999782"/>
                <a:ext cx="3511295" cy="933599"/>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FC801C-AA5B-D716-5430-46E22D3E0B2F}"/>
                  </a:ext>
                </a:extLst>
              </p:cNvPr>
              <p:cNvSpPr/>
              <p:nvPr/>
            </p:nvSpPr>
            <p:spPr>
              <a:xfrm>
                <a:off x="540638" y="5154175"/>
                <a:ext cx="3511295" cy="817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miling for the camera&#10;&#10;Description automatically generated">
                <a:extLst>
                  <a:ext uri="{FF2B5EF4-FFF2-40B4-BE49-F238E27FC236}">
                    <a16:creationId xmlns:a16="http://schemas.microsoft.com/office/drawing/2014/main" id="{E9D7A97E-72E6-4132-8514-D0E0D695BF4A}"/>
                  </a:ext>
                </a:extLst>
              </p:cNvPr>
              <p:cNvPicPr>
                <a:picLocks noChangeAspect="1"/>
              </p:cNvPicPr>
              <p:nvPr/>
            </p:nvPicPr>
            <p:blipFill rotWithShape="1">
              <a:blip r:embed="rId4"/>
              <a:srcRect t="4297"/>
              <a:stretch/>
            </p:blipFill>
            <p:spPr>
              <a:xfrm>
                <a:off x="540637" y="2930406"/>
                <a:ext cx="3511296" cy="2240281"/>
              </a:xfrm>
              <a:prstGeom prst="rect">
                <a:avLst/>
              </a:prstGeom>
            </p:spPr>
          </p:pic>
          <p:sp>
            <p:nvSpPr>
              <p:cNvPr id="15" name="TextBox 14">
                <a:extLst>
                  <a:ext uri="{FF2B5EF4-FFF2-40B4-BE49-F238E27FC236}">
                    <a16:creationId xmlns:a16="http://schemas.microsoft.com/office/drawing/2014/main" id="{2F98FD44-C36B-4FEE-A9A6-9595F6C39BA1}"/>
                  </a:ext>
                </a:extLst>
              </p:cNvPr>
              <p:cNvSpPr txBox="1"/>
              <p:nvPr/>
            </p:nvSpPr>
            <p:spPr>
              <a:xfrm>
                <a:off x="1058650" y="2166499"/>
                <a:ext cx="2475271" cy="600164"/>
              </a:xfrm>
              <a:prstGeom prst="rect">
                <a:avLst/>
              </a:prstGeom>
              <a:noFill/>
            </p:spPr>
            <p:txBody>
              <a:bodyPr wrap="square" lIns="91440" tIns="45720" rIns="91440" bIns="45720" rtlCol="0" anchor="t">
                <a:spAutoFit/>
              </a:bodyPr>
              <a:lstStyle/>
              <a:p>
                <a:pPr algn="ctr">
                  <a:spcAft>
                    <a:spcPts val="600"/>
                  </a:spcAft>
                </a:pPr>
                <a:r>
                  <a:rPr lang="en-US" sz="1400" b="1" dirty="0">
                    <a:latin typeface="Avenir Next LT Pro"/>
                  </a:rPr>
                  <a:t>PHYSICAL RECORDS:</a:t>
                </a:r>
              </a:p>
              <a:p>
                <a:pPr algn="ctr">
                  <a:spcAft>
                    <a:spcPts val="600"/>
                  </a:spcAft>
                </a:pPr>
                <a:r>
                  <a:rPr lang="en-US" sz="1400" b="1" dirty="0">
                    <a:latin typeface="Avenir Next LT Pro"/>
                  </a:rPr>
                  <a:t>VINYL AND CD</a:t>
                </a:r>
              </a:p>
            </p:txBody>
          </p:sp>
        </p:grpSp>
        <p:pic>
          <p:nvPicPr>
            <p:cNvPr id="1026" name="Picture 2" descr="Walmart Logo Tagline">
              <a:extLst>
                <a:ext uri="{FF2B5EF4-FFF2-40B4-BE49-F238E27FC236}">
                  <a16:creationId xmlns:a16="http://schemas.microsoft.com/office/drawing/2014/main" id="{72F12FF4-1548-1CDF-F861-15B62377A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875" y="5249553"/>
              <a:ext cx="1611553" cy="626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official list of Record Store Day 2021 releases">
              <a:extLst>
                <a:ext uri="{FF2B5EF4-FFF2-40B4-BE49-F238E27FC236}">
                  <a16:creationId xmlns:a16="http://schemas.microsoft.com/office/drawing/2014/main" id="{5E88CE1C-E3B0-49ED-5E92-3AD1DB83E33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6204" b="71389" l="8125" r="94250">
                          <a14:foregroundMark x1="13063" y1="34259" x2="13063" y2="34259"/>
                          <a14:foregroundMark x1="13438" y1="34537" x2="8125" y2="36204"/>
                          <a14:foregroundMark x1="19750" y1="28611" x2="19750" y2="38241"/>
                          <a14:foregroundMark x1="28625" y1="37222" x2="29500" y2="28704"/>
                          <a14:foregroundMark x1="40750" y1="27593" x2="45938" y2="32222"/>
                          <a14:foregroundMark x1="68125" y1="32222" x2="68125" y2="32222"/>
                          <a14:foregroundMark x1="12562" y1="52963" x2="12562" y2="52963"/>
                          <a14:foregroundMark x1="19875" y1="53519" x2="19875" y2="53519"/>
                          <a14:foregroundMark x1="30375" y1="68981" x2="38375" y2="71204"/>
                          <a14:foregroundMark x1="55000" y1="60926" x2="55000" y2="60926"/>
                          <a14:foregroundMark x1="66938" y1="61574" x2="66938" y2="61574"/>
                          <a14:foregroundMark x1="79938" y1="63889" x2="79938" y2="63889"/>
                          <a14:foregroundMark x1="92125" y1="61296" x2="92125" y2="61296"/>
                          <a14:foregroundMark x1="94250" y1="52778" x2="94250" y2="52778"/>
                          <a14:backgroundMark x1="47750" y1="35000" x2="47750" y2="35000"/>
                          <a14:backgroundMark x1="34500" y1="62130" x2="34500" y2="62130"/>
                        </a14:backgroundRemoval>
                      </a14:imgEffect>
                    </a14:imgLayer>
                  </a14:imgProps>
                </a:ext>
                <a:ext uri="{28A0092B-C50C-407E-A947-70E740481C1C}">
                  <a14:useLocalDpi xmlns:a14="http://schemas.microsoft.com/office/drawing/2010/main" val="0"/>
                </a:ext>
              </a:extLst>
            </a:blip>
            <a:srcRect t="20709" b="22869"/>
            <a:stretch/>
          </p:blipFill>
          <p:spPr bwMode="auto">
            <a:xfrm>
              <a:off x="2226481" y="5255939"/>
              <a:ext cx="1611554" cy="613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930B7906-0D40-A470-F417-093C33C23306}"/>
              </a:ext>
            </a:extLst>
          </p:cNvPr>
          <p:cNvGrpSpPr/>
          <p:nvPr/>
        </p:nvGrpSpPr>
        <p:grpSpPr>
          <a:xfrm>
            <a:off x="8335122" y="2399323"/>
            <a:ext cx="3511295" cy="3969252"/>
            <a:chOff x="8335122" y="2002211"/>
            <a:chExt cx="3511295" cy="3969252"/>
          </a:xfrm>
        </p:grpSpPr>
        <p:sp>
          <p:nvSpPr>
            <p:cNvPr id="30" name="Rectangle 29">
              <a:extLst>
                <a:ext uri="{FF2B5EF4-FFF2-40B4-BE49-F238E27FC236}">
                  <a16:creationId xmlns:a16="http://schemas.microsoft.com/office/drawing/2014/main" id="{B1B7A467-91E2-7AC6-648B-C5E9BEACEA75}"/>
                </a:ext>
              </a:extLst>
            </p:cNvPr>
            <p:cNvSpPr/>
            <p:nvPr/>
          </p:nvSpPr>
          <p:spPr>
            <a:xfrm>
              <a:off x="8335122" y="2002211"/>
              <a:ext cx="3511295" cy="933599"/>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7961FB8-49F3-EECE-8C16-F4587844ABBD}"/>
                </a:ext>
              </a:extLst>
            </p:cNvPr>
            <p:cNvSpPr/>
            <p:nvPr/>
          </p:nvSpPr>
          <p:spPr>
            <a:xfrm>
              <a:off x="8337507" y="5154175"/>
              <a:ext cx="3506524" cy="817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holding a microphone&#10;&#10;Description automatically generated">
              <a:extLst>
                <a:ext uri="{FF2B5EF4-FFF2-40B4-BE49-F238E27FC236}">
                  <a16:creationId xmlns:a16="http://schemas.microsoft.com/office/drawing/2014/main" id="{B207ECB8-6AEC-4130-BA0D-B08C3FF2092F}"/>
                </a:ext>
              </a:extLst>
            </p:cNvPr>
            <p:cNvPicPr>
              <a:picLocks noChangeAspect="1"/>
            </p:cNvPicPr>
            <p:nvPr/>
          </p:nvPicPr>
          <p:blipFill>
            <a:blip r:embed="rId8"/>
            <a:stretch>
              <a:fillRect/>
            </a:stretch>
          </p:blipFill>
          <p:spPr>
            <a:xfrm>
              <a:off x="8337507" y="2930407"/>
              <a:ext cx="3506525" cy="2240280"/>
            </a:xfrm>
            <a:prstGeom prst="rect">
              <a:avLst/>
            </a:prstGeom>
          </p:spPr>
        </p:pic>
        <p:sp>
          <p:nvSpPr>
            <p:cNvPr id="16" name="TextBox 15">
              <a:extLst>
                <a:ext uri="{FF2B5EF4-FFF2-40B4-BE49-F238E27FC236}">
                  <a16:creationId xmlns:a16="http://schemas.microsoft.com/office/drawing/2014/main" id="{7379A58E-F89C-48D6-8411-263333BE1E86}"/>
                </a:ext>
              </a:extLst>
            </p:cNvPr>
            <p:cNvSpPr txBox="1"/>
            <p:nvPr/>
          </p:nvSpPr>
          <p:spPr>
            <a:xfrm>
              <a:off x="8335122" y="2022734"/>
              <a:ext cx="3506525" cy="892552"/>
            </a:xfrm>
            <a:prstGeom prst="rect">
              <a:avLst/>
            </a:prstGeom>
            <a:noFill/>
          </p:spPr>
          <p:txBody>
            <a:bodyPr wrap="square" lIns="0" tIns="45720" rIns="0" bIns="45720" rtlCol="0" anchor="t">
              <a:spAutoFit/>
            </a:bodyPr>
            <a:lstStyle/>
            <a:p>
              <a:pPr algn="ctr">
                <a:spcAft>
                  <a:spcPts val="600"/>
                </a:spcAft>
              </a:pPr>
              <a:r>
                <a:rPr lang="en-US" sz="1400" b="1" dirty="0">
                  <a:latin typeface="Avenir Next LT Pro"/>
                </a:rPr>
                <a:t>DIGITAL RECORDS: </a:t>
              </a:r>
            </a:p>
            <a:p>
              <a:pPr algn="ctr">
                <a:spcAft>
                  <a:spcPts val="600"/>
                </a:spcAft>
              </a:pPr>
              <a:r>
                <a:rPr lang="en-US" sz="1400" b="1" dirty="0">
                  <a:latin typeface="Avenir Next LT Pro"/>
                </a:rPr>
                <a:t>INTERACTIVE STREAMING </a:t>
              </a:r>
            </a:p>
            <a:p>
              <a:pPr algn="ctr">
                <a:spcAft>
                  <a:spcPts val="600"/>
                </a:spcAft>
              </a:pPr>
              <a:r>
                <a:rPr lang="en-US" sz="1400" b="1" dirty="0">
                  <a:latin typeface="Avenir Next LT Pro"/>
                </a:rPr>
                <a:t>&amp; LIMITED DOWNLOADS</a:t>
              </a:r>
            </a:p>
          </p:txBody>
        </p:sp>
        <p:grpSp>
          <p:nvGrpSpPr>
            <p:cNvPr id="7" name="Group 6">
              <a:extLst>
                <a:ext uri="{FF2B5EF4-FFF2-40B4-BE49-F238E27FC236}">
                  <a16:creationId xmlns:a16="http://schemas.microsoft.com/office/drawing/2014/main" id="{404A6932-8DC3-A8BA-4949-6EDFFAC26DE8}"/>
                </a:ext>
              </a:extLst>
            </p:cNvPr>
            <p:cNvGrpSpPr/>
            <p:nvPr/>
          </p:nvGrpSpPr>
          <p:grpSpPr>
            <a:xfrm>
              <a:off x="9026549" y="5224835"/>
              <a:ext cx="2049807" cy="675967"/>
              <a:chOff x="8999690" y="5324309"/>
              <a:chExt cx="2049807" cy="675967"/>
            </a:xfrm>
          </p:grpSpPr>
          <p:pic>
            <p:nvPicPr>
              <p:cNvPr id="20" name="Picture 19" descr="A picture containing graphical user interface&#10;&#10;Description automatically generated">
                <a:extLst>
                  <a:ext uri="{FF2B5EF4-FFF2-40B4-BE49-F238E27FC236}">
                    <a16:creationId xmlns:a16="http://schemas.microsoft.com/office/drawing/2014/main" id="{3D45964B-6F52-4C9D-8AD4-46ADE0099EC2}"/>
                  </a:ext>
                </a:extLst>
              </p:cNvPr>
              <p:cNvPicPr>
                <a:picLocks noChangeAspect="1"/>
              </p:cNvPicPr>
              <p:nvPr/>
            </p:nvPicPr>
            <p:blipFill>
              <a:blip r:embed="rId9"/>
              <a:stretch>
                <a:fillRect/>
              </a:stretch>
            </p:blipFill>
            <p:spPr>
              <a:xfrm>
                <a:off x="10373530" y="5324309"/>
                <a:ext cx="675967" cy="675967"/>
              </a:xfrm>
              <a:prstGeom prst="rect">
                <a:avLst/>
              </a:prstGeom>
            </p:spPr>
          </p:pic>
          <p:pic>
            <p:nvPicPr>
              <p:cNvPr id="13" name="Picture 12" descr="Text&#10;&#10;Description automatically generated">
                <a:extLst>
                  <a:ext uri="{FF2B5EF4-FFF2-40B4-BE49-F238E27FC236}">
                    <a16:creationId xmlns:a16="http://schemas.microsoft.com/office/drawing/2014/main" id="{11E8A1F8-7153-4DD5-BE97-92BDC2554653}"/>
                  </a:ext>
                </a:extLst>
              </p:cNvPr>
              <p:cNvPicPr>
                <a:picLocks noChangeAspect="1"/>
              </p:cNvPicPr>
              <p:nvPr/>
            </p:nvPicPr>
            <p:blipFill>
              <a:blip r:embed="rId10"/>
              <a:stretch>
                <a:fillRect/>
              </a:stretch>
            </p:blipFill>
            <p:spPr>
              <a:xfrm>
                <a:off x="8999690" y="5502449"/>
                <a:ext cx="1233882" cy="319688"/>
              </a:xfrm>
              <a:prstGeom prst="rect">
                <a:avLst/>
              </a:prstGeom>
            </p:spPr>
          </p:pic>
        </p:grpSp>
      </p:grpSp>
      <p:grpSp>
        <p:nvGrpSpPr>
          <p:cNvPr id="23" name="Group 22">
            <a:extLst>
              <a:ext uri="{FF2B5EF4-FFF2-40B4-BE49-F238E27FC236}">
                <a16:creationId xmlns:a16="http://schemas.microsoft.com/office/drawing/2014/main" id="{7896C687-81C3-40D7-3B7C-55D849C8303A}"/>
              </a:ext>
            </a:extLst>
          </p:cNvPr>
          <p:cNvGrpSpPr/>
          <p:nvPr/>
        </p:nvGrpSpPr>
        <p:grpSpPr>
          <a:xfrm>
            <a:off x="4350655" y="2396894"/>
            <a:ext cx="3511295" cy="3971681"/>
            <a:chOff x="4350655" y="2396894"/>
            <a:chExt cx="3511295" cy="3971681"/>
          </a:xfrm>
        </p:grpSpPr>
        <p:grpSp>
          <p:nvGrpSpPr>
            <p:cNvPr id="14" name="Group 13">
              <a:extLst>
                <a:ext uri="{FF2B5EF4-FFF2-40B4-BE49-F238E27FC236}">
                  <a16:creationId xmlns:a16="http://schemas.microsoft.com/office/drawing/2014/main" id="{C9C67E46-7561-CBFC-B312-A038B6690C2A}"/>
                </a:ext>
              </a:extLst>
            </p:cNvPr>
            <p:cNvGrpSpPr/>
            <p:nvPr/>
          </p:nvGrpSpPr>
          <p:grpSpPr>
            <a:xfrm>
              <a:off x="4350655" y="2396894"/>
              <a:ext cx="3511295" cy="3971681"/>
              <a:chOff x="4350655" y="1999782"/>
              <a:chExt cx="3511295" cy="3971681"/>
            </a:xfrm>
          </p:grpSpPr>
          <p:sp>
            <p:nvSpPr>
              <p:cNvPr id="29" name="Rectangle 28">
                <a:extLst>
                  <a:ext uri="{FF2B5EF4-FFF2-40B4-BE49-F238E27FC236}">
                    <a16:creationId xmlns:a16="http://schemas.microsoft.com/office/drawing/2014/main" id="{55442948-7ABC-A4FB-B6D7-CC85DF54FF08}"/>
                  </a:ext>
                </a:extLst>
              </p:cNvPr>
              <p:cNvSpPr/>
              <p:nvPr/>
            </p:nvSpPr>
            <p:spPr>
              <a:xfrm>
                <a:off x="4350655" y="1999782"/>
                <a:ext cx="3511295" cy="933599"/>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ADDC45-0F56-C550-9A0A-B90FEFFB0DE8}"/>
                  </a:ext>
                </a:extLst>
              </p:cNvPr>
              <p:cNvSpPr/>
              <p:nvPr/>
            </p:nvSpPr>
            <p:spPr>
              <a:xfrm>
                <a:off x="4353040" y="5154175"/>
                <a:ext cx="3506524" cy="817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uniform&#10;&#10;Description automatically generated">
                <a:extLst>
                  <a:ext uri="{FF2B5EF4-FFF2-40B4-BE49-F238E27FC236}">
                    <a16:creationId xmlns:a16="http://schemas.microsoft.com/office/drawing/2014/main" id="{B1480274-D22E-4099-88BF-A60EC547F458}"/>
                  </a:ext>
                </a:extLst>
              </p:cNvPr>
              <p:cNvPicPr>
                <a:picLocks noChangeAspect="1"/>
              </p:cNvPicPr>
              <p:nvPr/>
            </p:nvPicPr>
            <p:blipFill>
              <a:blip r:embed="rId11"/>
              <a:stretch>
                <a:fillRect/>
              </a:stretch>
            </p:blipFill>
            <p:spPr>
              <a:xfrm>
                <a:off x="4353040" y="2933113"/>
                <a:ext cx="3506525" cy="2240280"/>
              </a:xfrm>
              <a:prstGeom prst="rect">
                <a:avLst/>
              </a:prstGeom>
            </p:spPr>
          </p:pic>
          <p:sp>
            <p:nvSpPr>
              <p:cNvPr id="17" name="TextBox 16">
                <a:extLst>
                  <a:ext uri="{FF2B5EF4-FFF2-40B4-BE49-F238E27FC236}">
                    <a16:creationId xmlns:a16="http://schemas.microsoft.com/office/drawing/2014/main" id="{57B8886C-5BA0-4DCB-AB7F-AB7C21C49A74}"/>
                  </a:ext>
                </a:extLst>
              </p:cNvPr>
              <p:cNvSpPr txBox="1"/>
              <p:nvPr/>
            </p:nvSpPr>
            <p:spPr>
              <a:xfrm>
                <a:off x="4351596" y="2166499"/>
                <a:ext cx="3509413" cy="600164"/>
              </a:xfrm>
              <a:prstGeom prst="rect">
                <a:avLst/>
              </a:prstGeom>
              <a:noFill/>
            </p:spPr>
            <p:txBody>
              <a:bodyPr wrap="square" lIns="91440" tIns="45720" rIns="91440" bIns="45720" rtlCol="0" anchor="t">
                <a:spAutoFit/>
              </a:bodyPr>
              <a:lstStyle/>
              <a:p>
                <a:pPr algn="ctr">
                  <a:spcAft>
                    <a:spcPts val="600"/>
                  </a:spcAft>
                </a:pPr>
                <a:r>
                  <a:rPr lang="en-US" sz="1400" b="1" dirty="0">
                    <a:latin typeface="Avenir Next LT Pro"/>
                  </a:rPr>
                  <a:t>DIGITAL RECORDS:</a:t>
                </a:r>
              </a:p>
              <a:p>
                <a:pPr algn="ctr">
                  <a:spcAft>
                    <a:spcPts val="600"/>
                  </a:spcAft>
                </a:pPr>
                <a:r>
                  <a:rPr lang="en-US" sz="1400" b="1" dirty="0">
                    <a:latin typeface="Avenir Next LT Pro"/>
                  </a:rPr>
                  <a:t> PERMANENT DOWNLOADS</a:t>
                </a:r>
              </a:p>
            </p:txBody>
          </p:sp>
          <p:pic>
            <p:nvPicPr>
              <p:cNvPr id="22" name="Picture 21" descr="Icon&#10;&#10;Description automatically generated">
                <a:extLst>
                  <a:ext uri="{FF2B5EF4-FFF2-40B4-BE49-F238E27FC236}">
                    <a16:creationId xmlns:a16="http://schemas.microsoft.com/office/drawing/2014/main" id="{6C060DF1-C4D6-48B7-A545-9350405DF37C}"/>
                  </a:ext>
                </a:extLst>
              </p:cNvPr>
              <p:cNvPicPr>
                <a:picLocks noChangeAspect="1"/>
              </p:cNvPicPr>
              <p:nvPr/>
            </p:nvPicPr>
            <p:blipFill>
              <a:blip r:embed="rId12"/>
              <a:stretch>
                <a:fillRect/>
              </a:stretch>
            </p:blipFill>
            <p:spPr>
              <a:xfrm>
                <a:off x="5189508" y="5188865"/>
                <a:ext cx="747908" cy="747908"/>
              </a:xfrm>
              <a:prstGeom prst="rect">
                <a:avLst/>
              </a:prstGeom>
            </p:spPr>
          </p:pic>
        </p:grpSp>
        <p:pic>
          <p:nvPicPr>
            <p:cNvPr id="18" name="Graphic 17">
              <a:extLst>
                <a:ext uri="{FF2B5EF4-FFF2-40B4-BE49-F238E27FC236}">
                  <a16:creationId xmlns:a16="http://schemas.microsoft.com/office/drawing/2014/main" id="{3A0A1857-B517-AE29-1B91-774D4AAB5A1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77308" y="5591059"/>
              <a:ext cx="738110" cy="738110"/>
            </a:xfrm>
            <a:prstGeom prst="rect">
              <a:avLst/>
            </a:prstGeom>
          </p:spPr>
        </p:pic>
      </p:grpSp>
    </p:spTree>
    <p:custDataLst>
      <p:tags r:id="rId1"/>
    </p:custDataLst>
    <p:extLst>
      <p:ext uri="{BB962C8B-B14F-4D97-AF65-F5344CB8AC3E}">
        <p14:creationId xmlns:p14="http://schemas.microsoft.com/office/powerpoint/2010/main" val="26658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a:prstGeom prst="rect">
            <a:avLst/>
          </a:prstGeom>
        </p:spPr>
        <p:txBody>
          <a:bodyPr>
            <a:normAutofit fontScale="90000"/>
          </a:bodyPr>
          <a:lstStyle/>
          <a:p>
            <a:r>
              <a:rPr lang="en-US" dirty="0"/>
              <a:t>Mechanical Licenses</a:t>
            </a:r>
          </a:p>
        </p:txBody>
      </p:sp>
      <p:sp>
        <p:nvSpPr>
          <p:cNvPr id="8" name="Rectangle 7">
            <a:extLst>
              <a:ext uri="{FF2B5EF4-FFF2-40B4-BE49-F238E27FC236}">
                <a16:creationId xmlns:a16="http://schemas.microsoft.com/office/drawing/2014/main" id="{7AF214E1-25A5-4F1D-9EAC-1B7D3D551072}"/>
              </a:ext>
            </a:extLst>
          </p:cNvPr>
          <p:cNvSpPr/>
          <p:nvPr/>
        </p:nvSpPr>
        <p:spPr>
          <a:xfrm>
            <a:off x="2025330" y="1269062"/>
            <a:ext cx="8141341" cy="440539"/>
          </a:xfrm>
          <a:prstGeom prst="rect">
            <a:avLst/>
          </a:prstGeom>
          <a:solidFill>
            <a:srgbClr val="0F4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Next LT Pro Light" panose="020B0304020202020204" pitchFamily="34" charset="0"/>
              </a:rPr>
              <a:t>HOW DO YOU GET A MECHANICAL LICENSE?</a:t>
            </a:r>
          </a:p>
        </p:txBody>
      </p:sp>
      <p:sp>
        <p:nvSpPr>
          <p:cNvPr id="25" name="TextBox 98">
            <a:extLst>
              <a:ext uri="{FF2B5EF4-FFF2-40B4-BE49-F238E27FC236}">
                <a16:creationId xmlns:a16="http://schemas.microsoft.com/office/drawing/2014/main" id="{5771161A-33C6-4B25-9907-B22CD1B5DB7D}"/>
              </a:ext>
            </a:extLst>
          </p:cNvPr>
          <p:cNvSpPr txBox="1"/>
          <p:nvPr/>
        </p:nvSpPr>
        <p:spPr>
          <a:xfrm>
            <a:off x="2345175" y="1831269"/>
            <a:ext cx="2552307"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1B75BC"/>
                </a:solidFill>
                <a:latin typeface="Avenir Next LT Pro Light" panose="020B0304020202020204" pitchFamily="34" charset="0"/>
              </a:rPr>
              <a:t>VOLUNTARY</a:t>
            </a:r>
          </a:p>
          <a:p>
            <a:pPr algn="ctr"/>
            <a:r>
              <a:rPr lang="en-US" sz="2800" dirty="0">
                <a:solidFill>
                  <a:srgbClr val="1B75BC"/>
                </a:solidFill>
                <a:latin typeface="Avenir Next LT Pro Light" panose="020B0304020202020204" pitchFamily="34" charset="0"/>
              </a:rPr>
              <a:t>LICENSE</a:t>
            </a:r>
          </a:p>
        </p:txBody>
      </p:sp>
      <p:sp>
        <p:nvSpPr>
          <p:cNvPr id="99" name="TextBox 100">
            <a:extLst>
              <a:ext uri="{FF2B5EF4-FFF2-40B4-BE49-F238E27FC236}">
                <a16:creationId xmlns:a16="http://schemas.microsoft.com/office/drawing/2014/main" id="{BCFC12C7-D7AD-46CB-AE0E-7605E82CF788}"/>
              </a:ext>
            </a:extLst>
          </p:cNvPr>
          <p:cNvSpPr txBox="1"/>
          <p:nvPr/>
        </p:nvSpPr>
        <p:spPr>
          <a:xfrm>
            <a:off x="7086918" y="1827598"/>
            <a:ext cx="2967507"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1B75BC"/>
                </a:solidFill>
                <a:latin typeface="Avenir Next LT Pro Light" panose="020B0304020202020204" pitchFamily="34" charset="0"/>
              </a:rPr>
              <a:t>COMPULSORY LICENSE</a:t>
            </a:r>
          </a:p>
        </p:txBody>
      </p:sp>
      <p:sp>
        <p:nvSpPr>
          <p:cNvPr id="9" name="Rectangle 8">
            <a:extLst>
              <a:ext uri="{FF2B5EF4-FFF2-40B4-BE49-F238E27FC236}">
                <a16:creationId xmlns:a16="http://schemas.microsoft.com/office/drawing/2014/main" id="{3064FE82-11A7-4488-8F4F-3FC22470D9A3}"/>
              </a:ext>
            </a:extLst>
          </p:cNvPr>
          <p:cNvSpPr/>
          <p:nvPr/>
        </p:nvSpPr>
        <p:spPr>
          <a:xfrm>
            <a:off x="6615597" y="3752477"/>
            <a:ext cx="3910148" cy="1208606"/>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venir Next LT Pro Light" panose="020B0304020202020204" pitchFamily="34" charset="0"/>
            </a:endParaRPr>
          </a:p>
        </p:txBody>
      </p:sp>
      <p:sp>
        <p:nvSpPr>
          <p:cNvPr id="10" name="Rectangle 9">
            <a:extLst>
              <a:ext uri="{FF2B5EF4-FFF2-40B4-BE49-F238E27FC236}">
                <a16:creationId xmlns:a16="http://schemas.microsoft.com/office/drawing/2014/main" id="{69D813F9-DE50-4CFA-8F74-854CB7D1B093}"/>
              </a:ext>
            </a:extLst>
          </p:cNvPr>
          <p:cNvSpPr/>
          <p:nvPr/>
        </p:nvSpPr>
        <p:spPr>
          <a:xfrm>
            <a:off x="1666012" y="3747439"/>
            <a:ext cx="3910148" cy="1208606"/>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venir Next LT Pro Light" panose="020B0304020202020204" pitchFamily="34" charset="0"/>
            </a:endParaRPr>
          </a:p>
        </p:txBody>
      </p:sp>
      <p:cxnSp>
        <p:nvCxnSpPr>
          <p:cNvPr id="11" name="Straight Connector 10">
            <a:extLst>
              <a:ext uri="{FF2B5EF4-FFF2-40B4-BE49-F238E27FC236}">
                <a16:creationId xmlns:a16="http://schemas.microsoft.com/office/drawing/2014/main" id="{D057F26D-AB78-43D9-A5A9-A4D0AE2F43C8}"/>
              </a:ext>
            </a:extLst>
          </p:cNvPr>
          <p:cNvCxnSpPr>
            <a:cxnSpLocks/>
          </p:cNvCxnSpPr>
          <p:nvPr/>
        </p:nvCxnSpPr>
        <p:spPr>
          <a:xfrm>
            <a:off x="2319001" y="5059009"/>
            <a:ext cx="260465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B04ECC3-1EE0-4452-9C0A-7BE63E1E390B}"/>
              </a:ext>
            </a:extLst>
          </p:cNvPr>
          <p:cNvSpPr txBox="1"/>
          <p:nvPr/>
        </p:nvSpPr>
        <p:spPr>
          <a:xfrm>
            <a:off x="1131915" y="2769750"/>
            <a:ext cx="4978827" cy="2031325"/>
          </a:xfrm>
          <a:prstGeom prst="rect">
            <a:avLst/>
          </a:prstGeom>
          <a:noFill/>
        </p:spPr>
        <p:txBody>
          <a:bodyPr wrap="square" rtlCol="0">
            <a:spAutoFit/>
          </a:bodyPr>
          <a:lstStyle/>
          <a:p>
            <a:pPr algn="ctr"/>
            <a:r>
              <a:rPr lang="en-US" dirty="0">
                <a:latin typeface="Avenir Next LT Pro Light" panose="020B0304020202020204" pitchFamily="34" charset="0"/>
              </a:rPr>
              <a:t>Obtained from the </a:t>
            </a:r>
          </a:p>
          <a:p>
            <a:pPr algn="ctr"/>
            <a:r>
              <a:rPr lang="en-US" dirty="0">
                <a:latin typeface="Avenir Next LT Pro Light" panose="020B0304020202020204" pitchFamily="34" charset="0"/>
              </a:rPr>
              <a:t>Copyright Owner or Administrator </a:t>
            </a:r>
          </a:p>
          <a:p>
            <a:pPr algn="ctr"/>
            <a:r>
              <a:rPr lang="en-US" dirty="0">
                <a:latin typeface="Avenir Next LT Pro Light" panose="020B0304020202020204" pitchFamily="34" charset="0"/>
              </a:rPr>
              <a:t>of the work</a:t>
            </a:r>
          </a:p>
          <a:p>
            <a:pPr algn="ctr"/>
            <a:endParaRPr lang="en-US" dirty="0">
              <a:latin typeface="Avenir Next LT Pro Light" panose="020B0304020202020204" pitchFamily="34" charset="0"/>
            </a:endParaRPr>
          </a:p>
          <a:p>
            <a:pPr algn="ctr"/>
            <a:r>
              <a:rPr lang="en-US" dirty="0">
                <a:latin typeface="Avenir Next LT Pro Light" panose="020B0304020202020204" pitchFamily="34" charset="0"/>
              </a:rPr>
              <a:t>Copyright Owner or Administrator </a:t>
            </a:r>
          </a:p>
          <a:p>
            <a:pPr algn="ctr"/>
            <a:r>
              <a:rPr lang="en-US" dirty="0">
                <a:latin typeface="Avenir Next LT Pro Light" panose="020B0304020202020204" pitchFamily="34" charset="0"/>
              </a:rPr>
              <a:t>can decide </a:t>
            </a:r>
          </a:p>
          <a:p>
            <a:pPr algn="ctr"/>
            <a:r>
              <a:rPr lang="en-US" dirty="0">
                <a:latin typeface="Avenir Next LT Pro Light" panose="020B0304020202020204" pitchFamily="34" charset="0"/>
              </a:rPr>
              <a:t>whether or not to grant a license </a:t>
            </a:r>
          </a:p>
        </p:txBody>
      </p:sp>
      <p:sp>
        <p:nvSpPr>
          <p:cNvPr id="13" name="TextBox 12">
            <a:extLst>
              <a:ext uri="{FF2B5EF4-FFF2-40B4-BE49-F238E27FC236}">
                <a16:creationId xmlns:a16="http://schemas.microsoft.com/office/drawing/2014/main" id="{3683F1D1-8B03-482A-B5D0-5E52BA63810B}"/>
              </a:ext>
            </a:extLst>
          </p:cNvPr>
          <p:cNvSpPr txBox="1"/>
          <p:nvPr/>
        </p:nvSpPr>
        <p:spPr>
          <a:xfrm>
            <a:off x="1502377" y="5201204"/>
            <a:ext cx="4237902" cy="276999"/>
          </a:xfrm>
          <a:prstGeom prst="rect">
            <a:avLst/>
          </a:prstGeom>
          <a:noFill/>
        </p:spPr>
        <p:txBody>
          <a:bodyPr wrap="square">
            <a:spAutoFit/>
          </a:bodyPr>
          <a:lstStyle/>
          <a:p>
            <a:pPr algn="ctr">
              <a:spcAft>
                <a:spcPts val="600"/>
              </a:spcAft>
            </a:pPr>
            <a:r>
              <a:rPr lang="en-US" sz="1200" i="1" dirty="0">
                <a:latin typeface="Avenir Next LT Pro Light" panose="020B0304020202020204" pitchFamily="34" charset="0"/>
              </a:rPr>
              <a:t>License terms including royalty rates are negotiated</a:t>
            </a:r>
          </a:p>
        </p:txBody>
      </p:sp>
      <p:cxnSp>
        <p:nvCxnSpPr>
          <p:cNvPr id="14" name="Straight Connector 13">
            <a:extLst>
              <a:ext uri="{FF2B5EF4-FFF2-40B4-BE49-F238E27FC236}">
                <a16:creationId xmlns:a16="http://schemas.microsoft.com/office/drawing/2014/main" id="{27339DCA-38A6-43FF-9E1F-346CB8E3293C}"/>
              </a:ext>
            </a:extLst>
          </p:cNvPr>
          <p:cNvCxnSpPr>
            <a:cxnSpLocks/>
          </p:cNvCxnSpPr>
          <p:nvPr/>
        </p:nvCxnSpPr>
        <p:spPr>
          <a:xfrm>
            <a:off x="7268344" y="5059009"/>
            <a:ext cx="260465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69EB885-BA42-4968-9E79-DC370DEE787D}"/>
              </a:ext>
            </a:extLst>
          </p:cNvPr>
          <p:cNvSpPr txBox="1"/>
          <p:nvPr/>
        </p:nvSpPr>
        <p:spPr>
          <a:xfrm>
            <a:off x="6081258" y="2769750"/>
            <a:ext cx="4978827" cy="2031325"/>
          </a:xfrm>
          <a:prstGeom prst="rect">
            <a:avLst/>
          </a:prstGeom>
          <a:noFill/>
        </p:spPr>
        <p:txBody>
          <a:bodyPr wrap="square" rtlCol="0">
            <a:spAutoFit/>
          </a:bodyPr>
          <a:lstStyle/>
          <a:p>
            <a:pPr algn="ctr"/>
            <a:r>
              <a:rPr lang="en-US" u="sng" dirty="0">
                <a:latin typeface="Avenir Next LT Pro Light" panose="020B0304020202020204" pitchFamily="34" charset="0"/>
              </a:rPr>
              <a:t>If it is available</a:t>
            </a:r>
            <a:r>
              <a:rPr lang="en-US" dirty="0">
                <a:latin typeface="Avenir Next LT Pro Light" panose="020B0304020202020204" pitchFamily="34" charset="0"/>
              </a:rPr>
              <a:t>, obtained by adhering</a:t>
            </a:r>
          </a:p>
          <a:p>
            <a:pPr algn="ctr"/>
            <a:r>
              <a:rPr lang="en-US" dirty="0">
                <a:latin typeface="Avenir Next LT Pro Light" panose="020B0304020202020204" pitchFamily="34" charset="0"/>
              </a:rPr>
              <a:t>to the procedures set out in the </a:t>
            </a:r>
          </a:p>
          <a:p>
            <a:pPr algn="ctr"/>
            <a:r>
              <a:rPr lang="en-US" dirty="0">
                <a:latin typeface="Avenir Next LT Pro Light" panose="020B0304020202020204" pitchFamily="34" charset="0"/>
              </a:rPr>
              <a:t>U.S. Copyright Law </a:t>
            </a:r>
            <a:r>
              <a:rPr lang="en-US" dirty="0">
                <a:latin typeface="Avenir Next LT Pro Light" panose="020B0304020202020204" pitchFamily="34" charset="0"/>
                <a:cs typeface="Times New Roman" panose="02020603050405020304" pitchFamily="18" charset="0"/>
              </a:rPr>
              <a:t>§115</a:t>
            </a:r>
            <a:endParaRPr lang="en-US" dirty="0">
              <a:latin typeface="Avenir Next LT Pro Light" panose="020B0304020202020204" pitchFamily="34" charset="0"/>
            </a:endParaRPr>
          </a:p>
          <a:p>
            <a:pPr algn="ctr"/>
            <a:endParaRPr lang="en-US" dirty="0">
              <a:latin typeface="Avenir Next LT Pro Light" panose="020B0304020202020204" pitchFamily="34" charset="0"/>
            </a:endParaRPr>
          </a:p>
          <a:p>
            <a:pPr algn="ctr"/>
            <a:r>
              <a:rPr lang="en-US" dirty="0">
                <a:latin typeface="Avenir Next LT Pro Light" panose="020B0304020202020204" pitchFamily="34" charset="0"/>
              </a:rPr>
              <a:t>Copyright Owner or Administrator </a:t>
            </a:r>
          </a:p>
          <a:p>
            <a:pPr algn="ctr"/>
            <a:r>
              <a:rPr lang="en-US" dirty="0">
                <a:latin typeface="Avenir Next LT Pro Light" panose="020B0304020202020204" pitchFamily="34" charset="0"/>
              </a:rPr>
              <a:t>cannot prevent </a:t>
            </a:r>
          </a:p>
          <a:p>
            <a:pPr algn="ctr"/>
            <a:r>
              <a:rPr lang="en-US" dirty="0">
                <a:latin typeface="Avenir Next LT Pro Light" panose="020B0304020202020204" pitchFamily="34" charset="0"/>
              </a:rPr>
              <a:t>the granting of a license</a:t>
            </a:r>
          </a:p>
        </p:txBody>
      </p:sp>
      <p:sp>
        <p:nvSpPr>
          <p:cNvPr id="16" name="TextBox 15">
            <a:extLst>
              <a:ext uri="{FF2B5EF4-FFF2-40B4-BE49-F238E27FC236}">
                <a16:creationId xmlns:a16="http://schemas.microsoft.com/office/drawing/2014/main" id="{DE5400E5-4109-4E1B-82C4-819C1E724DF2}"/>
              </a:ext>
            </a:extLst>
          </p:cNvPr>
          <p:cNvSpPr txBox="1"/>
          <p:nvPr/>
        </p:nvSpPr>
        <p:spPr>
          <a:xfrm>
            <a:off x="6451720" y="5201204"/>
            <a:ext cx="4237902" cy="984885"/>
          </a:xfrm>
          <a:prstGeom prst="rect">
            <a:avLst/>
          </a:prstGeom>
          <a:noFill/>
        </p:spPr>
        <p:txBody>
          <a:bodyPr wrap="square">
            <a:spAutoFit/>
          </a:bodyPr>
          <a:lstStyle/>
          <a:p>
            <a:pPr algn="ctr">
              <a:spcAft>
                <a:spcPts val="600"/>
              </a:spcAft>
            </a:pPr>
            <a:r>
              <a:rPr lang="en-US" sz="1200" i="1" dirty="0">
                <a:latin typeface="Avenir Next LT Pro Light" panose="020B0304020202020204" pitchFamily="34" charset="0"/>
              </a:rPr>
              <a:t>License terms are set by statute or federal regulation</a:t>
            </a:r>
          </a:p>
          <a:p>
            <a:pPr algn="ctr">
              <a:spcAft>
                <a:spcPts val="600"/>
              </a:spcAft>
            </a:pPr>
            <a:r>
              <a:rPr lang="en-US" sz="1200" i="1" dirty="0">
                <a:latin typeface="Avenir Next LT Pro Light" panose="020B0304020202020204" pitchFamily="34" charset="0"/>
              </a:rPr>
              <a:t>Royalty rates are set by the Copyright Royalty Board</a:t>
            </a:r>
          </a:p>
          <a:p>
            <a:pPr algn="ctr">
              <a:spcAft>
                <a:spcPts val="600"/>
              </a:spcAft>
            </a:pPr>
            <a:r>
              <a:rPr lang="en-US" sz="1200" i="1" dirty="0">
                <a:latin typeface="Avenir Next LT Pro Light" panose="020B0304020202020204" pitchFamily="34" charset="0"/>
              </a:rPr>
              <a:t>There are several different compulsory licenses that exist in the U.S. Copyright Law in addition to this one</a:t>
            </a:r>
          </a:p>
        </p:txBody>
      </p:sp>
    </p:spTree>
    <p:custDataLst>
      <p:tags r:id="rId1"/>
    </p:custDataLst>
    <p:extLst>
      <p:ext uri="{BB962C8B-B14F-4D97-AF65-F5344CB8AC3E}">
        <p14:creationId xmlns:p14="http://schemas.microsoft.com/office/powerpoint/2010/main" val="174003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fade">
                                      <p:cBhvr>
                                        <p:cTn id="23" dur="500"/>
                                        <p:tgtEl>
                                          <p:spTgt spid="1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4" end="4"/>
                                            </p:txEl>
                                          </p:spTgt>
                                        </p:tgtEl>
                                        <p:attrNameLst>
                                          <p:attrName>style.visibility</p:attrName>
                                        </p:attrNameLst>
                                      </p:cBhvr>
                                      <p:to>
                                        <p:strVal val="visible"/>
                                      </p:to>
                                    </p:set>
                                    <p:animEffect transition="in" filter="fade">
                                      <p:cBhvr>
                                        <p:cTn id="28" dur="500"/>
                                        <p:tgtEl>
                                          <p:spTgt spid="12">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fade">
                                      <p:cBhvr>
                                        <p:cTn id="31" dur="500"/>
                                        <p:tgtEl>
                                          <p:spTgt spid="12">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6" end="6"/>
                                            </p:txEl>
                                          </p:spTgt>
                                        </p:tgtEl>
                                        <p:attrNameLst>
                                          <p:attrName>style.visibility</p:attrName>
                                        </p:attrNameLst>
                                      </p:cBhvr>
                                      <p:to>
                                        <p:strVal val="visible"/>
                                      </p:to>
                                    </p:set>
                                    <p:animEffect transition="in" filter="fade">
                                      <p:cBhvr>
                                        <p:cTn id="34" dur="500"/>
                                        <p:tgtEl>
                                          <p:spTgt spid="12">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5">
                                            <p:txEl>
                                              <p:pRg st="1" end="1"/>
                                            </p:txEl>
                                          </p:spTgt>
                                        </p:tgtEl>
                                        <p:attrNameLst>
                                          <p:attrName>style.visibility</p:attrName>
                                        </p:attrNameLst>
                                      </p:cBhvr>
                                      <p:to>
                                        <p:strVal val="visible"/>
                                      </p:to>
                                    </p:set>
                                    <p:animEffect transition="in" filter="fade">
                                      <p:cBhvr>
                                        <p:cTn id="58" dur="500"/>
                                        <p:tgtEl>
                                          <p:spTgt spid="15">
                                            <p:txEl>
                                              <p:pRg st="1" end="1"/>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5">
                                            <p:txEl>
                                              <p:pRg st="2" end="2"/>
                                            </p:txEl>
                                          </p:spTgt>
                                        </p:tgtEl>
                                        <p:attrNameLst>
                                          <p:attrName>style.visibility</p:attrName>
                                        </p:attrNameLst>
                                      </p:cBhvr>
                                      <p:to>
                                        <p:strVal val="visible"/>
                                      </p:to>
                                    </p:set>
                                    <p:animEffect transition="in" filter="fade">
                                      <p:cBhvr>
                                        <p:cTn id="61" dur="500"/>
                                        <p:tgtEl>
                                          <p:spTgt spid="15">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5">
                                            <p:txEl>
                                              <p:pRg st="4" end="4"/>
                                            </p:txEl>
                                          </p:spTgt>
                                        </p:tgtEl>
                                        <p:attrNameLst>
                                          <p:attrName>style.visibility</p:attrName>
                                        </p:attrNameLst>
                                      </p:cBhvr>
                                      <p:to>
                                        <p:strVal val="visible"/>
                                      </p:to>
                                    </p:set>
                                    <p:animEffect transition="in" filter="fade">
                                      <p:cBhvr>
                                        <p:cTn id="66" dur="500"/>
                                        <p:tgtEl>
                                          <p:spTgt spid="15">
                                            <p:txEl>
                                              <p:pRg st="4" end="4"/>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15">
                                            <p:txEl>
                                              <p:pRg st="5" end="5"/>
                                            </p:txEl>
                                          </p:spTgt>
                                        </p:tgtEl>
                                        <p:attrNameLst>
                                          <p:attrName>style.visibility</p:attrName>
                                        </p:attrNameLst>
                                      </p:cBhvr>
                                      <p:to>
                                        <p:strVal val="visible"/>
                                      </p:to>
                                    </p:set>
                                    <p:animEffect transition="in" filter="fade">
                                      <p:cBhvr>
                                        <p:cTn id="69" dur="500"/>
                                        <p:tgtEl>
                                          <p:spTgt spid="15">
                                            <p:txEl>
                                              <p:pRg st="5" end="5"/>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15">
                                            <p:txEl>
                                              <p:pRg st="6" end="6"/>
                                            </p:txEl>
                                          </p:spTgt>
                                        </p:tgtEl>
                                        <p:attrNameLst>
                                          <p:attrName>style.visibility</p:attrName>
                                        </p:attrNameLst>
                                      </p:cBhvr>
                                      <p:to>
                                        <p:strVal val="visible"/>
                                      </p:to>
                                    </p:set>
                                    <p:animEffect transition="in" filter="fade">
                                      <p:cBhvr>
                                        <p:cTn id="72" dur="500"/>
                                        <p:tgtEl>
                                          <p:spTgt spid="15">
                                            <p:txEl>
                                              <p:pRg st="6" end="6"/>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100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par>
                                <p:cTn id="81" presetID="10" presetClass="entr" presetSubtype="0"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p:bldP spid="99" grpId="0"/>
      <p:bldP spid="9" grpId="0" animBg="1"/>
      <p:bldP spid="10" grpId="0" animBg="1"/>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p:txBody>
          <a:bodyPr>
            <a:normAutofit fontScale="90000"/>
          </a:bodyPr>
          <a:lstStyle/>
          <a:p>
            <a:r>
              <a:rPr lang="en-US" dirty="0"/>
              <a:t>Before the Music Modernization Act</a:t>
            </a:r>
          </a:p>
        </p:txBody>
      </p:sp>
      <p:cxnSp>
        <p:nvCxnSpPr>
          <p:cNvPr id="12" name="Straight Connector 11">
            <a:extLst>
              <a:ext uri="{FF2B5EF4-FFF2-40B4-BE49-F238E27FC236}">
                <a16:creationId xmlns:a16="http://schemas.microsoft.com/office/drawing/2014/main" id="{5382631D-3092-4000-934E-8D0532F1A616}"/>
              </a:ext>
            </a:extLst>
          </p:cNvPr>
          <p:cNvCxnSpPr>
            <a:cxnSpLocks/>
          </p:cNvCxnSpPr>
          <p:nvPr/>
        </p:nvCxnSpPr>
        <p:spPr>
          <a:xfrm>
            <a:off x="1934708" y="997512"/>
            <a:ext cx="0" cy="4422900"/>
          </a:xfrm>
          <a:prstGeom prst="line">
            <a:avLst/>
          </a:prstGeom>
          <a:ln w="38100">
            <a:solidFill>
              <a:srgbClr val="FFC000"/>
            </a:solidFill>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4A8A54DA-B355-451D-9A31-BE43461455CD}"/>
              </a:ext>
            </a:extLst>
          </p:cNvPr>
          <p:cNvSpPr txBox="1"/>
          <p:nvPr/>
        </p:nvSpPr>
        <p:spPr>
          <a:xfrm>
            <a:off x="824702" y="955305"/>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Who</a:t>
            </a:r>
          </a:p>
        </p:txBody>
      </p:sp>
      <p:sp>
        <p:nvSpPr>
          <p:cNvPr id="9" name="TextBox 8">
            <a:extLst>
              <a:ext uri="{FF2B5EF4-FFF2-40B4-BE49-F238E27FC236}">
                <a16:creationId xmlns:a16="http://schemas.microsoft.com/office/drawing/2014/main" id="{D4E46E9E-5673-41E6-ADDB-A97E5BC9BFC2}"/>
              </a:ext>
            </a:extLst>
          </p:cNvPr>
          <p:cNvSpPr txBox="1"/>
          <p:nvPr/>
        </p:nvSpPr>
        <p:spPr>
          <a:xfrm>
            <a:off x="2078323" y="1857821"/>
            <a:ext cx="9067636" cy="692497"/>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Work-by-work mechanical license</a:t>
            </a:r>
          </a:p>
          <a:p>
            <a:pPr lvl="1">
              <a:spcAft>
                <a:spcPts val="600"/>
              </a:spcAft>
            </a:pPr>
            <a:r>
              <a:rPr lang="en-US" sz="1600" dirty="0">
                <a:latin typeface="Avenir Next LT Pro Light" panose="020B0304020202020204" pitchFamily="34" charset="0"/>
              </a:rPr>
              <a:t>In practice, more like share-by-share basis</a:t>
            </a:r>
          </a:p>
        </p:txBody>
      </p:sp>
      <p:sp>
        <p:nvSpPr>
          <p:cNvPr id="10" name="TextBox 9">
            <a:extLst>
              <a:ext uri="{FF2B5EF4-FFF2-40B4-BE49-F238E27FC236}">
                <a16:creationId xmlns:a16="http://schemas.microsoft.com/office/drawing/2014/main" id="{6AED3290-1403-497A-93FB-0C52CBDF1082}"/>
              </a:ext>
            </a:extLst>
          </p:cNvPr>
          <p:cNvSpPr txBox="1"/>
          <p:nvPr/>
        </p:nvSpPr>
        <p:spPr>
          <a:xfrm>
            <a:off x="2078323" y="955305"/>
            <a:ext cx="9067636" cy="723275"/>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Record Companies </a:t>
            </a:r>
            <a:r>
              <a:rPr lang="en-US" sz="1200" i="1" dirty="0">
                <a:latin typeface="Avenir Next LT Pro Light" panose="020B0304020202020204" pitchFamily="34" charset="0"/>
              </a:rPr>
              <a:t>(CD and Vinyl Records, and Permanent Downloads) </a:t>
            </a:r>
          </a:p>
          <a:p>
            <a:pPr>
              <a:spcAft>
                <a:spcPts val="600"/>
              </a:spcAft>
            </a:pPr>
            <a:r>
              <a:rPr lang="en-US" dirty="0">
                <a:latin typeface="Avenir Next LT Pro Light" panose="020B0304020202020204" pitchFamily="34" charset="0"/>
              </a:rPr>
              <a:t>Digital Service Providers </a:t>
            </a:r>
            <a:r>
              <a:rPr lang="en-US" sz="1200" i="1" dirty="0">
                <a:latin typeface="Avenir Next LT Pro Light" panose="020B0304020202020204" pitchFamily="34" charset="0"/>
              </a:rPr>
              <a:t>(Interactive Streams and Limited Downloads)</a:t>
            </a:r>
            <a:endParaRPr lang="en-US" i="1" dirty="0">
              <a:latin typeface="Avenir Next LT Pro Light" panose="020B0304020202020204" pitchFamily="34" charset="0"/>
            </a:endParaRPr>
          </a:p>
        </p:txBody>
      </p:sp>
      <p:sp>
        <p:nvSpPr>
          <p:cNvPr id="11" name="TextBox 10">
            <a:extLst>
              <a:ext uri="{FF2B5EF4-FFF2-40B4-BE49-F238E27FC236}">
                <a16:creationId xmlns:a16="http://schemas.microsoft.com/office/drawing/2014/main" id="{C22D8F0D-67B1-4DD1-BA5B-3AFE381EDF32}"/>
              </a:ext>
            </a:extLst>
          </p:cNvPr>
          <p:cNvSpPr txBox="1"/>
          <p:nvPr/>
        </p:nvSpPr>
        <p:spPr>
          <a:xfrm>
            <a:off x="2064825" y="2832021"/>
            <a:ext cx="9067636" cy="1538883"/>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Try to secure a voluntary mechanical license, or</a:t>
            </a:r>
          </a:p>
          <a:p>
            <a:pPr>
              <a:spcAft>
                <a:spcPts val="600"/>
              </a:spcAft>
            </a:pPr>
            <a:r>
              <a:rPr lang="en-US" dirty="0">
                <a:latin typeface="Avenir Next LT Pro Light" panose="020B0304020202020204" pitchFamily="34" charset="0"/>
              </a:rPr>
              <a:t>Secure a compulsory license if the musical work is eligible </a:t>
            </a:r>
          </a:p>
          <a:p>
            <a:pPr lvl="1">
              <a:spcAft>
                <a:spcPts val="600"/>
              </a:spcAft>
            </a:pPr>
            <a:r>
              <a:rPr lang="en-US" sz="1600" dirty="0">
                <a:latin typeface="Avenir Next LT Pro Light" panose="020B0304020202020204" pitchFamily="34" charset="0"/>
                <a:cs typeface="Times New Roman" panose="02020603050405020304" pitchFamily="18" charset="0"/>
              </a:rPr>
              <a:t>§</a:t>
            </a:r>
            <a:r>
              <a:rPr lang="en-US" sz="1600" dirty="0">
                <a:latin typeface="Avenir Next LT Pro Light" panose="020B0304020202020204" pitchFamily="34" charset="0"/>
              </a:rPr>
              <a:t>115: Eligible</a:t>
            </a:r>
            <a:r>
              <a:rPr lang="en-US" sz="1600" dirty="0">
                <a:solidFill>
                  <a:srgbClr val="1B75BC"/>
                </a:solidFill>
                <a:latin typeface="Avenir Next LT Pro Light" panose="020B0304020202020204" pitchFamily="34" charset="0"/>
              </a:rPr>
              <a:t> </a:t>
            </a:r>
            <a:r>
              <a:rPr lang="en-US" sz="1600" i="1" dirty="0">
                <a:solidFill>
                  <a:srgbClr val="1B75BC"/>
                </a:solidFill>
                <a:latin typeface="Avenir Next LT Pro Light" panose="020B0304020202020204" pitchFamily="34" charset="0"/>
              </a:rPr>
              <a:t>after</a:t>
            </a:r>
            <a:r>
              <a:rPr lang="en-US" sz="1600" dirty="0">
                <a:solidFill>
                  <a:srgbClr val="1B75BC"/>
                </a:solidFill>
                <a:latin typeface="Avenir Next LT Pro Light" panose="020B0304020202020204" pitchFamily="34" charset="0"/>
              </a:rPr>
              <a:t> </a:t>
            </a:r>
            <a:r>
              <a:rPr lang="en-US" sz="1600" dirty="0">
                <a:latin typeface="Avenir Next LT Pro Light" panose="020B0304020202020204" pitchFamily="34" charset="0"/>
              </a:rPr>
              <a:t>the musical work has been distributed in phonorecords (physical or digital), in the U.S., to the public for their private use, with permission from the musical work copyright owner</a:t>
            </a:r>
            <a:endParaRPr lang="en-US" dirty="0">
              <a:latin typeface="Avenir Next LT Pro Light" panose="020B0304020202020204" pitchFamily="34" charset="0"/>
            </a:endParaRPr>
          </a:p>
        </p:txBody>
      </p:sp>
      <p:sp>
        <p:nvSpPr>
          <p:cNvPr id="13" name="TextBox 12">
            <a:extLst>
              <a:ext uri="{FF2B5EF4-FFF2-40B4-BE49-F238E27FC236}">
                <a16:creationId xmlns:a16="http://schemas.microsoft.com/office/drawing/2014/main" id="{E839EA1F-DFD9-4673-9F13-813371583E88}"/>
              </a:ext>
            </a:extLst>
          </p:cNvPr>
          <p:cNvSpPr txBox="1"/>
          <p:nvPr/>
        </p:nvSpPr>
        <p:spPr>
          <a:xfrm>
            <a:off x="824702" y="1857821"/>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What</a:t>
            </a:r>
          </a:p>
        </p:txBody>
      </p:sp>
      <p:sp>
        <p:nvSpPr>
          <p:cNvPr id="14" name="TextBox 13">
            <a:extLst>
              <a:ext uri="{FF2B5EF4-FFF2-40B4-BE49-F238E27FC236}">
                <a16:creationId xmlns:a16="http://schemas.microsoft.com/office/drawing/2014/main" id="{4D50ECE3-DF93-4BDF-937F-1429C9306B8F}"/>
              </a:ext>
            </a:extLst>
          </p:cNvPr>
          <p:cNvSpPr txBox="1"/>
          <p:nvPr/>
        </p:nvSpPr>
        <p:spPr>
          <a:xfrm>
            <a:off x="824702" y="2833794"/>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How </a:t>
            </a:r>
          </a:p>
        </p:txBody>
      </p:sp>
      <p:sp>
        <p:nvSpPr>
          <p:cNvPr id="15" name="TextBox 14">
            <a:extLst>
              <a:ext uri="{FF2B5EF4-FFF2-40B4-BE49-F238E27FC236}">
                <a16:creationId xmlns:a16="http://schemas.microsoft.com/office/drawing/2014/main" id="{29EA9093-23F2-4521-8AC0-5D9E63729DD1}"/>
              </a:ext>
            </a:extLst>
          </p:cNvPr>
          <p:cNvSpPr txBox="1"/>
          <p:nvPr/>
        </p:nvSpPr>
        <p:spPr>
          <a:xfrm>
            <a:off x="838200" y="4443729"/>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Issues</a:t>
            </a:r>
          </a:p>
        </p:txBody>
      </p:sp>
      <p:sp>
        <p:nvSpPr>
          <p:cNvPr id="16" name="TextBox 15">
            <a:extLst>
              <a:ext uri="{FF2B5EF4-FFF2-40B4-BE49-F238E27FC236}">
                <a16:creationId xmlns:a16="http://schemas.microsoft.com/office/drawing/2014/main" id="{499855B9-AC3E-48AD-9640-D4D9995C0993}"/>
              </a:ext>
            </a:extLst>
          </p:cNvPr>
          <p:cNvSpPr txBox="1"/>
          <p:nvPr/>
        </p:nvSpPr>
        <p:spPr>
          <a:xfrm>
            <a:off x="2078323" y="4443729"/>
            <a:ext cx="9067636" cy="1000274"/>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No public authoritative database of musical works ownership information</a:t>
            </a:r>
          </a:p>
          <a:p>
            <a:pPr>
              <a:spcAft>
                <a:spcPts val="600"/>
              </a:spcAft>
            </a:pPr>
            <a:r>
              <a:rPr lang="en-US" dirty="0">
                <a:latin typeface="Avenir Next LT Pro Light" panose="020B0304020202020204" pitchFamily="34" charset="0"/>
              </a:rPr>
              <a:t>Work-by-work licensing is not scalable – requires licensor to conduct extensive research for each work</a:t>
            </a:r>
          </a:p>
        </p:txBody>
      </p:sp>
      <p:sp>
        <p:nvSpPr>
          <p:cNvPr id="18" name="TextBox 17">
            <a:extLst>
              <a:ext uri="{FF2B5EF4-FFF2-40B4-BE49-F238E27FC236}">
                <a16:creationId xmlns:a16="http://schemas.microsoft.com/office/drawing/2014/main" id="{F6A51972-DEBA-40A1-875E-9721952D44EC}"/>
              </a:ext>
            </a:extLst>
          </p:cNvPr>
          <p:cNvSpPr txBox="1"/>
          <p:nvPr/>
        </p:nvSpPr>
        <p:spPr>
          <a:xfrm>
            <a:off x="2474346" y="5704898"/>
            <a:ext cx="7243307" cy="715089"/>
          </a:xfrm>
          <a:prstGeom prst="roundRect">
            <a:avLst/>
          </a:prstGeom>
          <a:solidFill>
            <a:srgbClr val="EBEBEB"/>
          </a:solidFill>
          <a:effectLst>
            <a:outerShdw blurRad="50800" dist="38100" dir="2700000" algn="tl" rotWithShape="0">
              <a:prstClr val="black">
                <a:alpha val="40000"/>
              </a:prstClr>
            </a:outerShdw>
          </a:effectLst>
        </p:spPr>
        <p:txBody>
          <a:bodyPr wrap="square" rtlCol="0" anchor="ctr">
            <a:spAutoFit/>
          </a:bodyPr>
          <a:lstStyle/>
          <a:p>
            <a:pPr algn="ctr"/>
            <a:r>
              <a:rPr lang="en-US" i="1" dirty="0">
                <a:latin typeface="Avenir Next LT Pro Light" panose="020B0304020202020204" pitchFamily="34" charset="0"/>
              </a:rPr>
              <a:t>Not all Musical Works rightsholders were receiving </a:t>
            </a:r>
          </a:p>
          <a:p>
            <a:pPr algn="ctr"/>
            <a:r>
              <a:rPr lang="en-US" i="1" dirty="0">
                <a:latin typeface="Avenir Next LT Pro Light" panose="020B0304020202020204" pitchFamily="34" charset="0"/>
              </a:rPr>
              <a:t>their mechanical royalties from the digital service providers </a:t>
            </a:r>
          </a:p>
        </p:txBody>
      </p:sp>
    </p:spTree>
    <p:custDataLst>
      <p:tags r:id="rId1"/>
    </p:custDataLst>
    <p:extLst>
      <p:ext uri="{BB962C8B-B14F-4D97-AF65-F5344CB8AC3E}">
        <p14:creationId xmlns:p14="http://schemas.microsoft.com/office/powerpoint/2010/main" val="413029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3" grpId="0"/>
      <p:bldP spid="14" grpId="0"/>
      <p:bldP spid="15" grpId="0"/>
      <p:bldP spid="16"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7B9A9C24-B015-4057-B4D4-2D3F57DE0FC0}"/>
              </a:ext>
            </a:extLst>
          </p:cNvPr>
          <p:cNvGraphicFramePr>
            <a:graphicFrameLocks noGrp="1"/>
          </p:cNvGraphicFramePr>
          <p:nvPr>
            <p:extLst>
              <p:ext uri="{D42A27DB-BD31-4B8C-83A1-F6EECF244321}">
                <p14:modId xmlns:p14="http://schemas.microsoft.com/office/powerpoint/2010/main" val="3265029440"/>
              </p:ext>
            </p:extLst>
          </p:nvPr>
        </p:nvGraphicFramePr>
        <p:xfrm>
          <a:off x="975360" y="2772015"/>
          <a:ext cx="10241280" cy="1781735"/>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876271193"/>
                    </a:ext>
                  </a:extLst>
                </a:gridCol>
                <a:gridCol w="365760">
                  <a:extLst>
                    <a:ext uri="{9D8B030D-6E8A-4147-A177-3AD203B41FA5}">
                      <a16:colId xmlns:a16="http://schemas.microsoft.com/office/drawing/2014/main" val="1744105270"/>
                    </a:ext>
                  </a:extLst>
                </a:gridCol>
                <a:gridCol w="2286000">
                  <a:extLst>
                    <a:ext uri="{9D8B030D-6E8A-4147-A177-3AD203B41FA5}">
                      <a16:colId xmlns:a16="http://schemas.microsoft.com/office/drawing/2014/main" val="1269484232"/>
                    </a:ext>
                  </a:extLst>
                </a:gridCol>
                <a:gridCol w="365760">
                  <a:extLst>
                    <a:ext uri="{9D8B030D-6E8A-4147-A177-3AD203B41FA5}">
                      <a16:colId xmlns:a16="http://schemas.microsoft.com/office/drawing/2014/main" val="158050610"/>
                    </a:ext>
                  </a:extLst>
                </a:gridCol>
                <a:gridCol w="2286000">
                  <a:extLst>
                    <a:ext uri="{9D8B030D-6E8A-4147-A177-3AD203B41FA5}">
                      <a16:colId xmlns:a16="http://schemas.microsoft.com/office/drawing/2014/main" val="20000"/>
                    </a:ext>
                  </a:extLst>
                </a:gridCol>
                <a:gridCol w="365760">
                  <a:extLst>
                    <a:ext uri="{9D8B030D-6E8A-4147-A177-3AD203B41FA5}">
                      <a16:colId xmlns:a16="http://schemas.microsoft.com/office/drawing/2014/main" val="1136575597"/>
                    </a:ext>
                  </a:extLst>
                </a:gridCol>
                <a:gridCol w="2286000">
                  <a:extLst>
                    <a:ext uri="{9D8B030D-6E8A-4147-A177-3AD203B41FA5}">
                      <a16:colId xmlns:a16="http://schemas.microsoft.com/office/drawing/2014/main" val="729908106"/>
                    </a:ext>
                  </a:extLst>
                </a:gridCol>
              </a:tblGrid>
              <a:tr h="457200">
                <a:tc>
                  <a:txBody>
                    <a:bodyPr/>
                    <a:lstStyle/>
                    <a:p>
                      <a:pPr marL="0" algn="ctr" defTabSz="914400" rtl="0" eaLnBrk="1" latinLnBrk="0" hangingPunct="1"/>
                      <a:r>
                        <a:rPr lang="en-US" sz="1600" b="1" kern="1200" dirty="0">
                          <a:solidFill>
                            <a:srgbClr val="1A76BC"/>
                          </a:solidFill>
                          <a:latin typeface="Avenir Next LT Pro"/>
                          <a:ea typeface="+mn-ea"/>
                          <a:cs typeface="+mn-cs"/>
                        </a:rPr>
                        <a:t>Blanket License</a:t>
                      </a:r>
                    </a:p>
                  </a:txBody>
                  <a:tcPr marL="45720" marR="45720" anchor="ctr">
                    <a:lnL w="12700" cmpd="sng">
                      <a:noFill/>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200" b="1" kern="1200">
                        <a:solidFill>
                          <a:schemeClr val="accent1"/>
                        </a:solidFill>
                        <a:latin typeface="Avenir Next LT Pro" panose="020B0504020202020204" pitchFamily="34" charset="0"/>
                        <a:ea typeface="+mn-ea"/>
                        <a:cs typeface="+mn-cs"/>
                      </a:endParaRPr>
                    </a:p>
                  </a:txBody>
                  <a:tcPr marL="45720" marR="4572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b="1" kern="1200" dirty="0">
                          <a:solidFill>
                            <a:srgbClr val="1A76BC"/>
                          </a:solidFill>
                          <a:latin typeface="Avenir Next LT Pro"/>
                          <a:ea typeface="+mn-ea"/>
                          <a:cs typeface="+mn-cs"/>
                        </a:rPr>
                        <a:t>Eligibility</a:t>
                      </a:r>
                    </a:p>
                  </a:txBody>
                  <a:tcPr marL="45720" marR="45720" anchor="ctr">
                    <a:lnL w="12700" cmpd="sng">
                      <a:noFill/>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rgbClr val="1A76BC"/>
                        </a:solidFill>
                        <a:latin typeface="Avenir Next LT Pro"/>
                        <a:ea typeface="+mn-ea"/>
                        <a:cs typeface="+mn-cs"/>
                      </a:endParaRPr>
                    </a:p>
                  </a:txBody>
                  <a:tcPr marL="45720" marR="4572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600" b="1" kern="1200" dirty="0">
                        <a:solidFill>
                          <a:srgbClr val="1A76BC"/>
                        </a:solidFill>
                        <a:latin typeface="Avenir Next LT Pro"/>
                        <a:ea typeface="+mn-ea"/>
                        <a:cs typeface="+mn-cs"/>
                      </a:endParaRPr>
                    </a:p>
                  </a:txBody>
                  <a:tcPr marL="45720" marR="45720" anchor="ctr">
                    <a:lnL w="12700" cmpd="sng">
                      <a:noFill/>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200" b="1" kern="1200">
                        <a:solidFill>
                          <a:schemeClr val="accent1"/>
                        </a:solidFill>
                        <a:latin typeface="Avenir Next LT Pro" panose="020B0504020202020204" pitchFamily="34" charset="0"/>
                        <a:ea typeface="+mn-ea"/>
                        <a:cs typeface="+mn-cs"/>
                      </a:endParaRPr>
                    </a:p>
                  </a:txBody>
                  <a:tcPr marL="45720" marR="45720" anchor="ct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600" b="1" kern="1200" noProof="0" dirty="0">
                          <a:solidFill>
                            <a:srgbClr val="1A76BC"/>
                          </a:solidFill>
                          <a:latin typeface="Avenir Next LT Pro"/>
                          <a:ea typeface="+mn-ea"/>
                          <a:cs typeface="+mn-cs"/>
                        </a:rPr>
                        <a:t>Public Database</a:t>
                      </a:r>
                    </a:p>
                  </a:txBody>
                  <a:tcPr marL="45720" marR="45720" anchor="ctr">
                    <a:lnL w="12700" cmpd="sng">
                      <a:noFill/>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92806">
                <a:tc>
                  <a:txBody>
                    <a:bodyPr/>
                    <a:lstStyle/>
                    <a:p>
                      <a:pPr algn="ctr"/>
                      <a:r>
                        <a:rPr lang="en-US" sz="1400" dirty="0">
                          <a:latin typeface="Avenir Next LT Pro" panose="020B0504020202020204" pitchFamily="34" charset="0"/>
                        </a:rPr>
                        <a:t>Created a </a:t>
                      </a:r>
                    </a:p>
                    <a:p>
                      <a:pPr algn="ctr"/>
                      <a:r>
                        <a:rPr lang="en-US" sz="1400" dirty="0">
                          <a:latin typeface="Avenir Next LT Pro" panose="020B0504020202020204" pitchFamily="34" charset="0"/>
                        </a:rPr>
                        <a:t>Blanket Compulsory </a:t>
                      </a:r>
                    </a:p>
                    <a:p>
                      <a:pPr algn="ctr"/>
                      <a:r>
                        <a:rPr lang="en-US" sz="1400" dirty="0">
                          <a:latin typeface="Avenir Next LT Pro" panose="020B0504020202020204" pitchFamily="34" charset="0"/>
                        </a:rPr>
                        <a:t>Mechanical License for</a:t>
                      </a:r>
                    </a:p>
                    <a:p>
                      <a:pPr algn="ctr"/>
                      <a:r>
                        <a:rPr lang="en-US" sz="1400" i="1" dirty="0">
                          <a:latin typeface="Avenir Next LT Pro" panose="020B0504020202020204" pitchFamily="34" charset="0"/>
                        </a:rPr>
                        <a:t>Interactive Streaming</a:t>
                      </a:r>
                    </a:p>
                    <a:p>
                      <a:pPr algn="ctr"/>
                      <a:r>
                        <a:rPr lang="en-US" sz="1400" i="1" dirty="0">
                          <a:latin typeface="Avenir Next LT Pro" panose="020B0504020202020204" pitchFamily="34" charset="0"/>
                        </a:rPr>
                        <a:t>Limited Downloads</a:t>
                      </a:r>
                    </a:p>
                    <a:p>
                      <a:pPr algn="ctr"/>
                      <a:r>
                        <a:rPr lang="en-US" sz="1400" i="1" dirty="0">
                          <a:latin typeface="Avenir Next LT Pro" panose="020B0504020202020204" pitchFamily="34" charset="0"/>
                        </a:rPr>
                        <a:t>Permanent Downloads</a:t>
                      </a:r>
                      <a:endParaRPr kumimoji="0" lang="en-US" sz="1200" b="0" i="0" u="none" strike="noStrike" kern="1200" cap="none" spc="0" normalizeH="0" baseline="0" noProof="0" dirty="0">
                        <a:ln>
                          <a:noFill/>
                        </a:ln>
                        <a:solidFill>
                          <a:srgbClr val="000000"/>
                        </a:solidFill>
                        <a:effectLst/>
                        <a:uLnTx/>
                        <a:uFillTx/>
                        <a:latin typeface="Avenir Next LT Pro"/>
                        <a:ea typeface="+mn-ea"/>
                        <a:cs typeface="Calibri"/>
                      </a:endParaRPr>
                    </a:p>
                  </a:txBody>
                  <a:tcPr marL="44375" marR="44375" marT="0" marB="44375" anchor="ctr">
                    <a:lnL w="12700" cmpd="sng">
                      <a:noFill/>
                    </a:lnL>
                    <a:lnR w="12700" cmpd="sng">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5F4F6"/>
                    </a:solidFill>
                  </a:tcPr>
                </a:tc>
                <a:tc>
                  <a:txBody>
                    <a:bodyPr/>
                    <a:lstStyle/>
                    <a:p>
                      <a:pPr marL="0" indent="0" algn="l">
                        <a:spcAft>
                          <a:spcPts val="300"/>
                        </a:spcAft>
                        <a:buFont typeface="Arial" panose="020B0604020202020204" pitchFamily="34" charset="0"/>
                        <a:buNone/>
                      </a:pPr>
                      <a:endParaRPr lang="en-US" sz="1600" b="1" i="0" dirty="0">
                        <a:solidFill>
                          <a:schemeClr val="tx2">
                            <a:lumMod val="50000"/>
                          </a:schemeClr>
                        </a:solidFill>
                        <a:latin typeface="Avenir Next LT Pro" panose="020B0504020202020204" pitchFamily="34" charset="0"/>
                        <a:ea typeface="Open Sans" panose="020B0606030504020204" pitchFamily="34" charset="0"/>
                        <a:cs typeface="Open Sans" panose="020B0606030504020204" pitchFamily="34" charset="0"/>
                      </a:endParaRPr>
                    </a:p>
                  </a:txBody>
                  <a:tcPr marL="44375" marR="44375" marT="0" marB="44375"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Avenir Next LT Pro"/>
                          <a:ea typeface="+mn-ea"/>
                          <a:cs typeface="Calibri"/>
                        </a:rPr>
                        <a:t>Expanded the compulsory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Avenir Next LT Pro"/>
                          <a:ea typeface="+mn-ea"/>
                          <a:cs typeface="Calibri"/>
                        </a:rPr>
                        <a:t>license eligibility criteria for Digital Service Providers</a:t>
                      </a:r>
                      <a:endParaRPr kumimoji="0" lang="en-US" sz="1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txBody>
                  <a:tcPr marL="44375" marR="44375" marT="0" marB="44375" anchor="ctr">
                    <a:lnL w="12700" cmpd="sng">
                      <a:noFill/>
                    </a:lnL>
                    <a:lnR w="12700" cmpd="sng">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5F4F6"/>
                    </a:solidFill>
                  </a:tcPr>
                </a:tc>
                <a:tc>
                  <a:txBody>
                    <a:bodyPr/>
                    <a:lstStyle/>
                    <a:p>
                      <a:pPr algn="ctr"/>
                      <a:endParaRPr lang="en-US" sz="1400" dirty="0">
                        <a:latin typeface="Avenir Next LT Pro" panose="020B0504020202020204" pitchFamily="34" charset="0"/>
                      </a:endParaRPr>
                    </a:p>
                  </a:txBody>
                  <a:tcPr marL="44375" marR="44375" marT="0" marB="44375"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latin typeface="Avenir Next LT Pro" panose="020B0504020202020204" pitchFamily="34" charset="0"/>
                        </a:rPr>
                        <a:t>Mandated the </a:t>
                      </a:r>
                    </a:p>
                    <a:p>
                      <a:pPr algn="ctr"/>
                      <a:r>
                        <a:rPr lang="en-US" sz="1400" dirty="0">
                          <a:latin typeface="Avenir Next LT Pro" panose="020B0504020202020204" pitchFamily="34" charset="0"/>
                        </a:rPr>
                        <a:t>creation of a mechanical licensing collective</a:t>
                      </a:r>
                    </a:p>
                    <a:p>
                      <a:pPr algn="ctr"/>
                      <a:r>
                        <a:rPr lang="en-US" sz="1400" dirty="0">
                          <a:latin typeface="Avenir Next LT Pro" panose="020B0504020202020204" pitchFamily="34" charset="0"/>
                        </a:rPr>
                        <a:t> to administer the new Blanket license</a:t>
                      </a:r>
                    </a:p>
                  </a:txBody>
                  <a:tcPr marL="44375" marR="44375" marT="0" marB="44375" anchor="ctr">
                    <a:lnL w="12700" cmpd="sng">
                      <a:noFill/>
                    </a:lnL>
                    <a:lnR w="12700" cmpd="sng">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5F4F6"/>
                    </a:solidFill>
                  </a:tcPr>
                </a:tc>
                <a:tc>
                  <a:txBody>
                    <a:bodyPr/>
                    <a:lstStyle/>
                    <a:p>
                      <a:pPr marL="0" indent="0" algn="l">
                        <a:spcAft>
                          <a:spcPts val="300"/>
                        </a:spcAft>
                        <a:buFont typeface="Arial" panose="020B0604020202020204" pitchFamily="34" charset="0"/>
                        <a:buNone/>
                      </a:pPr>
                      <a:endParaRPr lang="en-US" sz="1600" b="1" i="1" dirty="0">
                        <a:solidFill>
                          <a:schemeClr val="tx2">
                            <a:lumMod val="50000"/>
                          </a:schemeClr>
                        </a:solidFill>
                        <a:latin typeface="Avenir Next LT Pro" panose="020B0504020202020204" pitchFamily="34" charset="0"/>
                        <a:ea typeface="Open Sans" panose="020B0606030504020204" pitchFamily="34" charset="0"/>
                        <a:cs typeface="Open Sans" panose="020B0606030504020204" pitchFamily="34" charset="0"/>
                      </a:endParaRPr>
                    </a:p>
                  </a:txBody>
                  <a:tcPr marL="44375" marR="44375" marT="0" marB="44375"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kern="1200" dirty="0">
                          <a:solidFill>
                            <a:schemeClr val="dk1"/>
                          </a:solidFill>
                          <a:latin typeface="Avenir Next LT Pro" panose="020B0504020202020204" pitchFamily="34" charset="0"/>
                          <a:ea typeface="+mn-ea"/>
                          <a:cs typeface="+mn-cs"/>
                        </a:rPr>
                        <a:t>Mandated that The MLC establish and maintain a publicly available musical works ownership database</a:t>
                      </a:r>
                    </a:p>
                    <a:p>
                      <a:pPr algn="ctr"/>
                      <a:endParaRPr lang="en-US" sz="1100" i="1" dirty="0">
                        <a:latin typeface="Avenir Next LT Pro" panose="020B0504020202020204" pitchFamily="34" charset="0"/>
                      </a:endParaRPr>
                    </a:p>
                  </a:txBody>
                  <a:tcPr marL="44375" marR="44375" marT="0" marB="44375" anchor="ctr">
                    <a:lnL w="12700" cmpd="sng">
                      <a:noFill/>
                    </a:lnL>
                    <a:lnR w="12700" cmpd="sng">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5F4F6"/>
                    </a:solidFill>
                  </a:tcPr>
                </a:tc>
                <a:extLst>
                  <a:ext uri="{0D108BD9-81ED-4DB2-BD59-A6C34878D82A}">
                    <a16:rowId xmlns:a16="http://schemas.microsoft.com/office/drawing/2014/main" val="10003"/>
                  </a:ext>
                </a:extLst>
              </a:tr>
            </a:tbl>
          </a:graphicData>
        </a:graphic>
      </p:graphicFrame>
      <p:sp>
        <p:nvSpPr>
          <p:cNvPr id="3" name="Title 2">
            <a:extLst>
              <a:ext uri="{FF2B5EF4-FFF2-40B4-BE49-F238E27FC236}">
                <a16:creationId xmlns:a16="http://schemas.microsoft.com/office/drawing/2014/main" id="{EA9F5239-2DFE-4305-A8EB-1FDDD689D36E}"/>
              </a:ext>
            </a:extLst>
          </p:cNvPr>
          <p:cNvSpPr>
            <a:spLocks noGrp="1"/>
          </p:cNvSpPr>
          <p:nvPr>
            <p:ph type="title"/>
          </p:nvPr>
        </p:nvSpPr>
        <p:spPr/>
        <p:txBody>
          <a:bodyPr>
            <a:normAutofit fontScale="90000"/>
          </a:bodyPr>
          <a:lstStyle/>
          <a:p>
            <a:r>
              <a:rPr lang="en-US" dirty="0"/>
              <a:t>Music Modernization Act of 2018</a:t>
            </a:r>
          </a:p>
        </p:txBody>
      </p:sp>
      <p:pic>
        <p:nvPicPr>
          <p:cNvPr id="15" name="Picture 14">
            <a:extLst>
              <a:ext uri="{FF2B5EF4-FFF2-40B4-BE49-F238E27FC236}">
                <a16:creationId xmlns:a16="http://schemas.microsoft.com/office/drawing/2014/main" id="{34E767F2-CBDF-4C04-A213-DCD3B2C1E826}"/>
              </a:ext>
            </a:extLst>
          </p:cNvPr>
          <p:cNvPicPr>
            <a:picLocks noChangeAspect="1"/>
          </p:cNvPicPr>
          <p:nvPr/>
        </p:nvPicPr>
        <p:blipFill rotWithShape="1">
          <a:blip r:embed="rId4"/>
          <a:srcRect l="39308" t="39512" r="39661" b="50000"/>
          <a:stretch/>
        </p:blipFill>
        <p:spPr>
          <a:xfrm>
            <a:off x="6981302" y="2808959"/>
            <a:ext cx="921903" cy="355262"/>
          </a:xfrm>
          <a:prstGeom prst="rect">
            <a:avLst/>
          </a:prstGeom>
        </p:spPr>
      </p:pic>
      <p:sp>
        <p:nvSpPr>
          <p:cNvPr id="6" name="TextBox 5">
            <a:extLst>
              <a:ext uri="{FF2B5EF4-FFF2-40B4-BE49-F238E27FC236}">
                <a16:creationId xmlns:a16="http://schemas.microsoft.com/office/drawing/2014/main" id="{A25FB8BB-2A22-4938-8DC3-AD1EEEA7D8E3}"/>
              </a:ext>
            </a:extLst>
          </p:cNvPr>
          <p:cNvSpPr txBox="1"/>
          <p:nvPr/>
        </p:nvSpPr>
        <p:spPr>
          <a:xfrm>
            <a:off x="1966798" y="1150469"/>
            <a:ext cx="8163237" cy="907941"/>
          </a:xfrm>
          <a:prstGeom prst="rect">
            <a:avLst/>
          </a:prstGeom>
          <a:noFill/>
        </p:spPr>
        <p:txBody>
          <a:bodyPr wrap="square" rtlCol="0">
            <a:spAutoFit/>
          </a:bodyPr>
          <a:lstStyle/>
          <a:p>
            <a:pPr algn="ctr">
              <a:spcAft>
                <a:spcPts val="600"/>
              </a:spcAft>
            </a:pPr>
            <a:r>
              <a:rPr lang="en-US" sz="2800" b="1" dirty="0">
                <a:solidFill>
                  <a:srgbClr val="1A76BC"/>
                </a:solidFill>
                <a:latin typeface="Avenir Next LT Pro Light" panose="020B0304020202020204" pitchFamily="34" charset="0"/>
              </a:rPr>
              <a:t>Title I: Musical Works Modernization Act</a:t>
            </a:r>
          </a:p>
          <a:p>
            <a:pPr algn="ctr">
              <a:spcAft>
                <a:spcPts val="600"/>
              </a:spcAft>
            </a:pPr>
            <a:r>
              <a:rPr lang="en-US" sz="2000" dirty="0">
                <a:solidFill>
                  <a:srgbClr val="1A76BC"/>
                </a:solidFill>
                <a:latin typeface="Avenir Next LT Pro Light" panose="020B0304020202020204" pitchFamily="34" charset="0"/>
              </a:rPr>
              <a:t>Changes to </a:t>
            </a:r>
            <a:r>
              <a:rPr lang="en-US" sz="2000" dirty="0">
                <a:solidFill>
                  <a:srgbClr val="1A76BC"/>
                </a:solidFill>
                <a:latin typeface="Avenir Next LT Pro Light" panose="020B0304020202020204" pitchFamily="34" charset="0"/>
                <a:cs typeface="Times New Roman" panose="02020603050405020304" pitchFamily="18" charset="0"/>
              </a:rPr>
              <a:t>§</a:t>
            </a:r>
            <a:r>
              <a:rPr lang="en-US" sz="2000" dirty="0">
                <a:solidFill>
                  <a:srgbClr val="1A76BC"/>
                </a:solidFill>
                <a:latin typeface="Avenir Next LT Pro Light" panose="020B0304020202020204" pitchFamily="34" charset="0"/>
              </a:rPr>
              <a:t>115</a:t>
            </a:r>
          </a:p>
        </p:txBody>
      </p:sp>
    </p:spTree>
    <p:custDataLst>
      <p:tags r:id="rId1"/>
    </p:custDataLst>
    <p:extLst>
      <p:ext uri="{BB962C8B-B14F-4D97-AF65-F5344CB8AC3E}">
        <p14:creationId xmlns:p14="http://schemas.microsoft.com/office/powerpoint/2010/main" val="26624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4.7"/>
</p:tagLst>
</file>

<file path=ppt/tags/tag10.xml><?xml version="1.0" encoding="utf-8"?>
<p:tagLst xmlns:a="http://schemas.openxmlformats.org/drawingml/2006/main" xmlns:r="http://schemas.openxmlformats.org/officeDocument/2006/relationships" xmlns:p="http://schemas.openxmlformats.org/presentationml/2006/main">
  <p:tag name="TIMING" val="|8|2.1|1.3|1.5|9.1|1.6"/>
</p:tagLst>
</file>

<file path=ppt/tags/tag11.xml><?xml version="1.0" encoding="utf-8"?>
<p:tagLst xmlns:a="http://schemas.openxmlformats.org/drawingml/2006/main" xmlns:r="http://schemas.openxmlformats.org/officeDocument/2006/relationships" xmlns:p="http://schemas.openxmlformats.org/presentationml/2006/main">
  <p:tag name="TIMING" val="|8.7|1.5|6.9|3.1|6.1|14|2.7|6.8|20.8|28.4|4.7|7.3|13.1|4.7"/>
</p:tagLst>
</file>

<file path=ppt/tags/tag12.xml><?xml version="1.0" encoding="utf-8"?>
<p:tagLst xmlns:a="http://schemas.openxmlformats.org/drawingml/2006/main" xmlns:r="http://schemas.openxmlformats.org/officeDocument/2006/relationships" xmlns:p="http://schemas.openxmlformats.org/presentationml/2006/main">
  <p:tag name="TIMING" val="|4.4|18.4"/>
</p:tagLst>
</file>

<file path=ppt/tags/tag13.xml><?xml version="1.0" encoding="utf-8"?>
<p:tagLst xmlns:a="http://schemas.openxmlformats.org/drawingml/2006/main" xmlns:r="http://schemas.openxmlformats.org/officeDocument/2006/relationships" xmlns:p="http://schemas.openxmlformats.org/presentationml/2006/main">
  <p:tag name="TIMING" val="|10.6|14.3|107.9|180.5"/>
</p:tagLst>
</file>

<file path=ppt/tags/tag14.xml><?xml version="1.0" encoding="utf-8"?>
<p:tagLst xmlns:a="http://schemas.openxmlformats.org/drawingml/2006/main" xmlns:r="http://schemas.openxmlformats.org/officeDocument/2006/relationships" xmlns:p="http://schemas.openxmlformats.org/presentationml/2006/main">
  <p:tag name="TIMING" val="|9.8"/>
</p:tagLst>
</file>

<file path=ppt/tags/tag15.xml><?xml version="1.0" encoding="utf-8"?>
<p:tagLst xmlns:a="http://schemas.openxmlformats.org/drawingml/2006/main" xmlns:r="http://schemas.openxmlformats.org/officeDocument/2006/relationships" xmlns:p="http://schemas.openxmlformats.org/presentationml/2006/main">
  <p:tag name="TIMING" val="|19.2|2.4|9|14.2|6.9|8.1|1.6|1.2|10.1|10.3|6.7|10"/>
</p:tagLst>
</file>

<file path=ppt/tags/tag16.xml><?xml version="1.0" encoding="utf-8"?>
<p:tagLst xmlns:a="http://schemas.openxmlformats.org/drawingml/2006/main" xmlns:r="http://schemas.openxmlformats.org/officeDocument/2006/relationships" xmlns:p="http://schemas.openxmlformats.org/presentationml/2006/main">
  <p:tag name="TIMING" val="|4.5|5.3|8.8"/>
</p:tagLst>
</file>

<file path=ppt/tags/tag17.xml><?xml version="1.0" encoding="utf-8"?>
<p:tagLst xmlns:a="http://schemas.openxmlformats.org/drawingml/2006/main" xmlns:r="http://schemas.openxmlformats.org/officeDocument/2006/relationships" xmlns:p="http://schemas.openxmlformats.org/presentationml/2006/main">
  <p:tag name="TIMING" val="|5.6|37.4|16.8|19.9|24.4|16.6"/>
</p:tagLst>
</file>

<file path=ppt/tags/tag18.xml><?xml version="1.0" encoding="utf-8"?>
<p:tagLst xmlns:a="http://schemas.openxmlformats.org/drawingml/2006/main" xmlns:r="http://schemas.openxmlformats.org/officeDocument/2006/relationships" xmlns:p="http://schemas.openxmlformats.org/presentationml/2006/main">
  <p:tag name="TIMING" val="|3.4|8.1|3.2"/>
</p:tagLst>
</file>

<file path=ppt/tags/tag19.xml><?xml version="1.0" encoding="utf-8"?>
<p:tagLst xmlns:a="http://schemas.openxmlformats.org/drawingml/2006/main" xmlns:r="http://schemas.openxmlformats.org/officeDocument/2006/relationships" xmlns:p="http://schemas.openxmlformats.org/presentationml/2006/main">
  <p:tag name="TIMING" val="|8.5|4.9|5.5|8.8|12.9"/>
</p:tagLst>
</file>

<file path=ppt/tags/tag2.xml><?xml version="1.0" encoding="utf-8"?>
<p:tagLst xmlns:a="http://schemas.openxmlformats.org/drawingml/2006/main" xmlns:r="http://schemas.openxmlformats.org/officeDocument/2006/relationships" xmlns:p="http://schemas.openxmlformats.org/presentationml/2006/main">
  <p:tag name="TIMING" val="|2.3|2.6|2|2.8|6.1|4|2.1|2.1"/>
</p:tagLst>
</file>

<file path=ppt/tags/tag20.xml><?xml version="1.0" encoding="utf-8"?>
<p:tagLst xmlns:a="http://schemas.openxmlformats.org/drawingml/2006/main" xmlns:r="http://schemas.openxmlformats.org/officeDocument/2006/relationships" xmlns:p="http://schemas.openxmlformats.org/presentationml/2006/main">
  <p:tag name="TIMING" val="|2.7|5.4|9.1"/>
</p:tagLst>
</file>

<file path=ppt/tags/tag21.xml><?xml version="1.0" encoding="utf-8"?>
<p:tagLst xmlns:a="http://schemas.openxmlformats.org/drawingml/2006/main" xmlns:r="http://schemas.openxmlformats.org/officeDocument/2006/relationships" xmlns:p="http://schemas.openxmlformats.org/presentationml/2006/main">
  <p:tag name="TIMING" val="|4.6|14.3|14.5"/>
</p:tagLst>
</file>

<file path=ppt/tags/tag22.xml><?xml version="1.0" encoding="utf-8"?>
<p:tagLst xmlns:a="http://schemas.openxmlformats.org/drawingml/2006/main" xmlns:r="http://schemas.openxmlformats.org/officeDocument/2006/relationships" xmlns:p="http://schemas.openxmlformats.org/presentationml/2006/main">
  <p:tag name="TIMING" val="|9.3|51|11.4|15.1|2|2.1"/>
</p:tagLst>
</file>

<file path=ppt/tags/tag23.xml><?xml version="1.0" encoding="utf-8"?>
<p:tagLst xmlns:a="http://schemas.openxmlformats.org/drawingml/2006/main" xmlns:r="http://schemas.openxmlformats.org/officeDocument/2006/relationships" xmlns:p="http://schemas.openxmlformats.org/presentationml/2006/main">
  <p:tag name="TIMING" val="|10.2|5.2|7.2|8.2|6.6"/>
</p:tagLst>
</file>

<file path=ppt/tags/tag24.xml><?xml version="1.0" encoding="utf-8"?>
<p:tagLst xmlns:a="http://schemas.openxmlformats.org/drawingml/2006/main" xmlns:r="http://schemas.openxmlformats.org/officeDocument/2006/relationships" xmlns:p="http://schemas.openxmlformats.org/presentationml/2006/main">
  <p:tag name="TIMING" val="|0.1|1.8|6.8"/>
</p:tagLst>
</file>

<file path=ppt/tags/tag3.xml><?xml version="1.0" encoding="utf-8"?>
<p:tagLst xmlns:a="http://schemas.openxmlformats.org/drawingml/2006/main" xmlns:r="http://schemas.openxmlformats.org/officeDocument/2006/relationships" xmlns:p="http://schemas.openxmlformats.org/presentationml/2006/main">
  <p:tag name="TIMING" val="|2.6|5.9|6.4|4|4.6|18.8|15.5"/>
</p:tagLst>
</file>

<file path=ppt/tags/tag4.xml><?xml version="1.0" encoding="utf-8"?>
<p:tagLst xmlns:a="http://schemas.openxmlformats.org/drawingml/2006/main" xmlns:r="http://schemas.openxmlformats.org/officeDocument/2006/relationships" xmlns:p="http://schemas.openxmlformats.org/presentationml/2006/main">
  <p:tag name="TIMING" val="|15|5.6|24.1|6.9|1.5|26.6"/>
</p:tagLst>
</file>

<file path=ppt/tags/tag5.xml><?xml version="1.0" encoding="utf-8"?>
<p:tagLst xmlns:a="http://schemas.openxmlformats.org/drawingml/2006/main" xmlns:r="http://schemas.openxmlformats.org/officeDocument/2006/relationships" xmlns:p="http://schemas.openxmlformats.org/presentationml/2006/main">
  <p:tag name="TIMING" val="|2.7|6|2.1|2.1|2|2|8.3|8.2|16.5|2.3|1.4|14.4|3.2|2.2"/>
</p:tagLst>
</file>

<file path=ppt/tags/tag6.xml><?xml version="1.0" encoding="utf-8"?>
<p:tagLst xmlns:a="http://schemas.openxmlformats.org/drawingml/2006/main" xmlns:r="http://schemas.openxmlformats.org/officeDocument/2006/relationships" xmlns:p="http://schemas.openxmlformats.org/presentationml/2006/main">
  <p:tag name="TIMING" val="|3.2|15.3|6.2|9.7"/>
</p:tagLst>
</file>

<file path=ppt/tags/tag7.xml><?xml version="1.0" encoding="utf-8"?>
<p:tagLst xmlns:a="http://schemas.openxmlformats.org/drawingml/2006/main" xmlns:r="http://schemas.openxmlformats.org/officeDocument/2006/relationships" xmlns:p="http://schemas.openxmlformats.org/presentationml/2006/main">
  <p:tag name="TIMING" val="|2.7|4.8|3.9|8.3|6.3|3.8|4.5|13.6|10.6|9.5"/>
</p:tagLst>
</file>

<file path=ppt/tags/tag8.xml><?xml version="1.0" encoding="utf-8"?>
<p:tagLst xmlns:a="http://schemas.openxmlformats.org/drawingml/2006/main" xmlns:r="http://schemas.openxmlformats.org/officeDocument/2006/relationships" xmlns:p="http://schemas.openxmlformats.org/presentationml/2006/main">
  <p:tag name="TIMING" val="|26.5|1.6|1.7|9.4|1.4|18.2|1.6|34.9|3.5|13.4"/>
</p:tagLst>
</file>

<file path=ppt/tags/tag9.xml><?xml version="1.0" encoding="utf-8"?>
<p:tagLst xmlns:a="http://schemas.openxmlformats.org/drawingml/2006/main" xmlns:r="http://schemas.openxmlformats.org/officeDocument/2006/relationships" xmlns:p="http://schemas.openxmlformats.org/presentationml/2006/main">
  <p:tag name="TIMING" val="|3.4|12.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831EFA471AEC41A7FC3CAE736D72A4" ma:contentTypeVersion="18" ma:contentTypeDescription="Create a new document." ma:contentTypeScope="" ma:versionID="e762eb14d6eb62b90c19fea0aee9dd6c">
  <xsd:schema xmlns:xsd="http://www.w3.org/2001/XMLSchema" xmlns:xs="http://www.w3.org/2001/XMLSchema" xmlns:p="http://schemas.microsoft.com/office/2006/metadata/properties" xmlns:ns2="78da1b0c-f403-4ac3-a072-a21addcd119e" xmlns:ns3="9ed71573-c05b-4a8d-94a6-73538a57fcfe" targetNamespace="http://schemas.microsoft.com/office/2006/metadata/properties" ma:root="true" ma:fieldsID="263d98accf15ce5e8eeb5da04e2c5a30" ns2:_="" ns3:_="">
    <xsd:import namespace="78da1b0c-f403-4ac3-a072-a21addcd119e"/>
    <xsd:import namespace="9ed71573-c05b-4a8d-94a6-73538a57fcf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da1b0c-f403-4ac3-a072-a21addcd11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e5616e0-f322-470d-b6b6-aaa2473c4c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d71573-c05b-4a8d-94a6-73538a57fcf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c1cf77c-a3e7-4a1f-9cf7-bb06bcfca1fe}" ma:internalName="TaxCatchAll" ma:showField="CatchAllData" ma:web="9ed71573-c05b-4a8d-94a6-73538a57fc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3762B6-6E32-441C-9BDA-859B7347A08E}"/>
</file>

<file path=customXml/itemProps2.xml><?xml version="1.0" encoding="utf-8"?>
<ds:datastoreItem xmlns:ds="http://schemas.openxmlformats.org/officeDocument/2006/customXml" ds:itemID="{9616DAAB-186E-43B4-94CD-5A96474AC5ED}"/>
</file>

<file path=docProps/app.xml><?xml version="1.0" encoding="utf-8"?>
<Properties xmlns="http://schemas.openxmlformats.org/officeDocument/2006/extended-properties" xmlns:vt="http://schemas.openxmlformats.org/officeDocument/2006/docPropsVTypes">
  <TotalTime>0</TotalTime>
  <Words>5981</Words>
  <PresentationFormat>Widescreen</PresentationFormat>
  <Paragraphs>559</Paragraphs>
  <Slides>24</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Avenir Next LT Pro</vt:lpstr>
      <vt:lpstr>Avenir Next LT Pro Demi</vt:lpstr>
      <vt:lpstr>Avenir Next LT Pro Light</vt:lpstr>
      <vt:lpstr>Calibri</vt:lpstr>
      <vt:lpstr>Calibri Light</vt:lpstr>
      <vt:lpstr>Montserrat</vt:lpstr>
      <vt:lpstr>MS Reference Sans Serif</vt:lpstr>
      <vt:lpstr>Wingdings</vt:lpstr>
      <vt:lpstr>Custom Design</vt:lpstr>
      <vt:lpstr>PowerPoint Presentation</vt:lpstr>
      <vt:lpstr>Presentation Overview</vt:lpstr>
      <vt:lpstr>The MLC’s Purpose</vt:lpstr>
      <vt:lpstr>Copyright Basics: Musical Works and Sound Recordings</vt:lpstr>
      <vt:lpstr>Copyright Basics: Rights and Revenue</vt:lpstr>
      <vt:lpstr>Mechanical Licenses</vt:lpstr>
      <vt:lpstr>Mechanical Licenses</vt:lpstr>
      <vt:lpstr>Before the Music Modernization Act</vt:lpstr>
      <vt:lpstr>Music Modernization Act of 2018</vt:lpstr>
      <vt:lpstr>Changed by the Music Modernization Act</vt:lpstr>
      <vt:lpstr>Mechanical Licensing - Terminology</vt:lpstr>
      <vt:lpstr>The New Blanket License</vt:lpstr>
      <vt:lpstr>Mechanical Licenses – Who Does What</vt:lpstr>
      <vt:lpstr>Digital Music Royalties Landscape</vt:lpstr>
      <vt:lpstr>What The MLC Does and Does Not Do</vt:lpstr>
      <vt:lpstr>Who Needs to Connect to Collect?</vt:lpstr>
      <vt:lpstr>Who is Administering the Publishing?</vt:lpstr>
      <vt:lpstr>How Do You Become a Member of The MLC?</vt:lpstr>
      <vt:lpstr>What happens next?</vt:lpstr>
      <vt:lpstr>Royalty Distribution Timeline</vt:lpstr>
      <vt:lpstr>Statutory Royalty Rates</vt:lpstr>
      <vt:lpstr>Blanket v. Historical Unmatched Royalties</vt:lpstr>
      <vt:lpstr>Key MLC Stats</vt:lpstr>
      <vt:lpstr>For more information,  please visit:   www.TheMLC.com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2024-08-14T20:20:03Z</dcterms:created>
  <dcterms:modified xsi:type="dcterms:W3CDTF">2024-08-14T21:37:58Z</dcterms:modified>
</cp:coreProperties>
</file>